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25923875" cy="36725225"/>
  <p:notesSz cx="25099645" cy="35253295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71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45"/>
  </p:normalViewPr>
  <p:slideViewPr>
    <p:cSldViewPr showGuides="1">
      <p:cViewPr>
        <p:scale>
          <a:sx n="17" d="100"/>
          <a:sy n="17" d="100"/>
        </p:scale>
        <p:origin x="-2220" y="-72"/>
      </p:cViewPr>
      <p:guideLst>
        <p:guide orient="horz" pos="11567"/>
        <p:guide pos="81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44688" y="11409363"/>
            <a:ext cx="22034500" cy="7870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89375" y="20810538"/>
            <a:ext cx="18146713" cy="93853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8794413" y="1471613"/>
            <a:ext cx="5832475" cy="313340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96988" y="1471613"/>
            <a:ext cx="17345025" cy="313340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47875" y="23599775"/>
            <a:ext cx="22034500" cy="72929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047875" y="15565438"/>
            <a:ext cx="22034500" cy="80343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9698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3038138" y="8569325"/>
            <a:ext cx="11588750" cy="2423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6988" y="1470025"/>
            <a:ext cx="23331487" cy="61214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6988" y="8220075"/>
            <a:ext cx="1145381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96988" y="11645900"/>
            <a:ext cx="1145381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3168313" y="8220075"/>
            <a:ext cx="11460162" cy="3425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3168313" y="11645900"/>
            <a:ext cx="11460162" cy="211597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6988" y="1462088"/>
            <a:ext cx="8528050" cy="6223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136188" y="1462088"/>
            <a:ext cx="14492287" cy="313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96988" y="7685088"/>
            <a:ext cx="8528050" cy="2512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1588" y="25707975"/>
            <a:ext cx="15554325" cy="3035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81588" y="3281363"/>
            <a:ext cx="15554325" cy="22034500"/>
          </a:xfrm>
        </p:spPr>
        <p:txBody>
          <a:bodyPr vert="horz" wrap="square" lIns="356912" tIns="178452" rIns="356912" bIns="17845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35782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81588" y="28743275"/>
            <a:ext cx="15554325" cy="4310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1296988" y="1471613"/>
            <a:ext cx="23329900" cy="6121400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1296988" y="8569325"/>
            <a:ext cx="23329900" cy="24236363"/>
          </a:xfrm>
          <a:prstGeom prst="rect">
            <a:avLst/>
          </a:prstGeom>
          <a:noFill/>
          <a:ln w="9525">
            <a:noFill/>
          </a:ln>
        </p:spPr>
        <p:txBody>
          <a:bodyPr lIns="356912" tIns="178452" rIns="356912" bIns="178452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6988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856663" y="33440688"/>
            <a:ext cx="8210550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ct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578513" y="33440688"/>
            <a:ext cx="6048375" cy="2549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356912" tIns="178452" rIns="356912" bIns="178452" numCol="1" anchor="t" anchorCtr="0" compatLnSpc="1"/>
          <a:lstStyle>
            <a:lvl1pPr algn="r">
              <a:defRPr sz="56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3578225" rtl="0" fontAlgn="base">
        <a:spcBef>
          <a:spcPct val="0"/>
        </a:spcBef>
        <a:spcAft>
          <a:spcPct val="0"/>
        </a:spcAft>
        <a:defRPr sz="17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339850" indent="-1339850" algn="l" defTabSz="3578225" rtl="0" fontAlgn="base">
        <a:spcBef>
          <a:spcPct val="20000"/>
        </a:spcBef>
        <a:spcAft>
          <a:spcPct val="0"/>
        </a:spcAft>
        <a:buChar char="•"/>
        <a:defRPr sz="12700">
          <a:solidFill>
            <a:schemeClr val="tx1"/>
          </a:solidFill>
          <a:latin typeface="+mn-lt"/>
          <a:ea typeface="+mn-ea"/>
          <a:cs typeface="+mn-cs"/>
        </a:defRPr>
      </a:lvl1pPr>
      <a:lvl2pPr marL="2907030" indent="-1114425" algn="l" defTabSz="3578225" rtl="0" fontAlgn="base">
        <a:spcBef>
          <a:spcPct val="20000"/>
        </a:spcBef>
        <a:spcAft>
          <a:spcPct val="0"/>
        </a:spcAft>
        <a:buChar char="–"/>
        <a:defRPr sz="10800">
          <a:solidFill>
            <a:schemeClr val="tx1"/>
          </a:solidFill>
          <a:latin typeface="+mn-lt"/>
          <a:ea typeface="+mn-ea"/>
        </a:defRPr>
      </a:lvl2pPr>
      <a:lvl3pPr marL="4473575" indent="-895350" algn="l" defTabSz="3578225" rtl="0" fontAlgn="base">
        <a:spcBef>
          <a:spcPct val="20000"/>
        </a:spcBef>
        <a:spcAft>
          <a:spcPct val="0"/>
        </a:spcAft>
        <a:buChar char="•"/>
        <a:defRPr sz="9300">
          <a:solidFill>
            <a:schemeClr val="tx1"/>
          </a:solidFill>
          <a:latin typeface="+mn-lt"/>
          <a:ea typeface="+mn-ea"/>
        </a:defRPr>
      </a:lvl3pPr>
      <a:lvl4pPr marL="6266180" indent="-897255" algn="l" defTabSz="3578225" rtl="0" fontAlgn="base">
        <a:spcBef>
          <a:spcPct val="20000"/>
        </a:spcBef>
        <a:spcAft>
          <a:spcPct val="0"/>
        </a:spcAft>
        <a:buChar char="–"/>
        <a:defRPr sz="7900">
          <a:solidFill>
            <a:schemeClr val="tx1"/>
          </a:solidFill>
          <a:latin typeface="+mn-lt"/>
          <a:ea typeface="+mn-ea"/>
        </a:defRPr>
      </a:lvl4pPr>
      <a:lvl5pPr marL="80505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5pPr>
      <a:lvl6pPr marL="85077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6pPr>
      <a:lvl7pPr marL="89649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7pPr>
      <a:lvl8pPr marL="94221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8pPr>
      <a:lvl9pPr marL="9879330" indent="-889000" algn="l" defTabSz="3578225" rtl="0" fontAlgn="base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背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519" y="-2159668"/>
            <a:ext cx="26111703" cy="39172352"/>
          </a:xfrm>
          <a:prstGeom prst="rect">
            <a:avLst/>
          </a:prstGeom>
          <a:noFill/>
        </p:spPr>
      </p:pic>
      <p:sp>
        <p:nvSpPr>
          <p:cNvPr id="3307" name="Rectangle 235"/>
          <p:cNvSpPr>
            <a:spLocks noChangeArrowheads="1"/>
          </p:cNvSpPr>
          <p:nvPr/>
        </p:nvSpPr>
        <p:spPr bwMode="auto">
          <a:xfrm>
            <a:off x="504825" y="447772"/>
            <a:ext cx="25347613" cy="345903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3494" tIns="41733" rIns="83494" bIns="41733" anchor="ctr">
            <a:spAutoFit/>
          </a:bodyPr>
          <a:lstStyle/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外国语学院</a:t>
            </a:r>
            <a:endParaRPr kumimoji="0" lang="en-US" altLang="zh-CN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翻译硕士 </a:t>
            </a:r>
            <a:r>
              <a:rPr kumimoji="0" lang="en-US" altLang="zh-CN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2019</a:t>
            </a:r>
            <a:r>
              <a:rPr kumimoji="0" lang="zh-CN" altLang="en-US" sz="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届毕业研究生学位论文答辩</a:t>
            </a:r>
            <a:endParaRPr kumimoji="0" lang="zh-CN" altLang="en-US" sz="9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1：归化与异化在《三生三世十里桃花》译本中的应用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生：陈柳蓉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师：郑    静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2：外宣翻译传播的问题及其策略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——以《习近平谈治国理政》第二卷英译本为例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生：张晓婷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师：郑    静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3：生态翻译学视角下郝玉青《射雕英雄传》（一）英译本研究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生：许雅南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师：林大津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4：文化翻译观视域下中国特色表达汉英口译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——以十三届全国人大一次会议记者会为例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生：陈江祥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师：林大津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5：《网络语用学——网络语境中的交际》第四章翻译实践报告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生：李午玫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师：谢朝群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6：关联理论指导下的《网络语用学：网络语境中的交际》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（第二章）学术翻译实践报告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生：孟    雨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师：谢朝群 教授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题  目  7：《网络语用学——网络语境中的交际》（7-8章）英汉翻译实践报告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硕 士 生：林琳艳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导      师：谢朝群 教授 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答辩委员会主席：林继红  教    授 （福州大学）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委                    员：胡    雯  副教授 （福建师范大学外国语学院）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王保昌  副教授 （福建师范大学外国语学院） 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廖秋玲  副教授 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                                邱永忠  副教授 （福建师范大学外国语学院）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地    点：仓山区外院204</a:t>
            </a:r>
            <a:endParaRPr kumimoji="0" sz="5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l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  <a:p>
            <a:pPr marL="349250" marR="0" lvl="0" indent="-349250" algn="ctr" defTabSz="83693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欢迎师生参加！</a:t>
            </a:r>
            <a:endParaRPr kumimoji="0" lang="zh-CN" altLang="en-US" sz="10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35782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7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789</Words>
  <Application>WPS 演示</Application>
  <PresentationFormat>自定义</PresentationFormat>
  <Paragraphs>41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Times New Roman</vt:lpstr>
      <vt:lpstr>华文新魏</vt:lpstr>
      <vt:lpstr>微软雅黑</vt:lpstr>
      <vt:lpstr>Arial Unicode MS</vt:lpstr>
      <vt:lpstr>Calibri</vt:lpstr>
      <vt:lpstr>默认设计模板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Administrator</cp:lastModifiedBy>
  <cp:revision>176</cp:revision>
  <dcterms:created xsi:type="dcterms:W3CDTF">2006-12-19T03:41:00Z</dcterms:created>
  <dcterms:modified xsi:type="dcterms:W3CDTF">2019-05-17T03:48:05Z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