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</p:sldIdLst>
  <p:sldSz cx="25923875" cy="36725225"/>
  <p:notesSz cx="25099645" cy="35253295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71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/>
    <p:restoredTop sz="94645"/>
  </p:normalViewPr>
  <p:slideViewPr>
    <p:cSldViewPr showGuides="1">
      <p:cViewPr>
        <p:scale>
          <a:sx n="17" d="100"/>
          <a:sy n="17" d="100"/>
        </p:scale>
        <p:origin x="-2220" y="180"/>
      </p:cViewPr>
      <p:guideLst>
        <p:guide orient="horz" pos="11567"/>
        <p:guide pos="817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944688" y="11409363"/>
            <a:ext cx="22034500" cy="78708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3889375" y="20810538"/>
            <a:ext cx="18146713" cy="93853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8794413" y="1471613"/>
            <a:ext cx="5832475" cy="3133407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96988" y="1471613"/>
            <a:ext cx="17345025" cy="3133407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047875" y="23599775"/>
            <a:ext cx="22034500" cy="72929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047875" y="15565438"/>
            <a:ext cx="22034500" cy="803433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9698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3038138" y="8569325"/>
            <a:ext cx="11588750" cy="242363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70025"/>
            <a:ext cx="23331487" cy="61214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296988" y="8220075"/>
            <a:ext cx="1145381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96988" y="11645900"/>
            <a:ext cx="1145381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3168313" y="8220075"/>
            <a:ext cx="11460162" cy="3425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3168313" y="11645900"/>
            <a:ext cx="11460162" cy="211597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296988" y="1462088"/>
            <a:ext cx="8528050" cy="6223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136188" y="1462088"/>
            <a:ext cx="14492287" cy="31343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296988" y="7685088"/>
            <a:ext cx="8528050" cy="25120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081588" y="25707975"/>
            <a:ext cx="15554325" cy="30353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81588" y="3281363"/>
            <a:ext cx="15554325" cy="22034500"/>
          </a:xfrm>
        </p:spPr>
        <p:txBody>
          <a:bodyPr vert="horz" wrap="square" lIns="356912" tIns="178452" rIns="356912" bIns="178452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3578225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081588" y="28743275"/>
            <a:ext cx="15554325" cy="4310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hangingPunct="1"/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1296988" y="1471613"/>
            <a:ext cx="23329900" cy="6121400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1296988" y="8569325"/>
            <a:ext cx="23329900" cy="24236363"/>
          </a:xfrm>
          <a:prstGeom prst="rect">
            <a:avLst/>
          </a:prstGeom>
          <a:noFill/>
          <a:ln w="9525">
            <a:noFill/>
          </a:ln>
        </p:spPr>
        <p:txBody>
          <a:bodyPr lIns="356912" tIns="178452" rIns="356912" bIns="178452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6988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856663" y="33440688"/>
            <a:ext cx="8210550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ct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endParaRPr lang="en-US" altLang="zh-CN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578513" y="33440688"/>
            <a:ext cx="6048375" cy="25495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356912" tIns="178452" rIns="356912" bIns="178452" numCol="1" anchor="t" anchorCtr="0" compatLnSpc="1"/>
          <a:lstStyle>
            <a:lvl1pPr algn="r">
              <a:defRPr sz="5600">
                <a:latin typeface="Arial" panose="020B0604020202020204" pitchFamily="34" charset="0"/>
              </a:defRPr>
            </a:lvl1pPr>
          </a:lstStyle>
          <a:p>
            <a:pPr lvl="0" eaLnBrk="1" hangingPunct="1"/>
            <a:fld id="{9A0DB2DC-4C9A-4742-B13C-FB6460FD3503}" type="slidenum">
              <a:rPr lang="en-US" altLang="zh-CN" dirty="0"/>
            </a:fld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3578225" rtl="0" fontAlgn="base">
        <a:spcBef>
          <a:spcPct val="0"/>
        </a:spcBef>
        <a:spcAft>
          <a:spcPct val="0"/>
        </a:spcAft>
        <a:defRPr sz="172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1339850" indent="-1339850" algn="l" defTabSz="3578225" rtl="0" fontAlgn="base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  <a:ea typeface="+mn-ea"/>
          <a:cs typeface="+mn-cs"/>
        </a:defRPr>
      </a:lvl1pPr>
      <a:lvl2pPr marL="2907030" indent="-1114425" algn="l" defTabSz="3578225" rtl="0" fontAlgn="base">
        <a:spcBef>
          <a:spcPct val="20000"/>
        </a:spcBef>
        <a:spcAft>
          <a:spcPct val="0"/>
        </a:spcAft>
        <a:buChar char="–"/>
        <a:defRPr sz="10800">
          <a:solidFill>
            <a:schemeClr val="tx1"/>
          </a:solidFill>
          <a:latin typeface="+mn-lt"/>
          <a:ea typeface="+mn-ea"/>
        </a:defRPr>
      </a:lvl2pPr>
      <a:lvl3pPr marL="4473575" indent="-895350" algn="l" defTabSz="3578225" rtl="0" fontAlgn="base">
        <a:spcBef>
          <a:spcPct val="20000"/>
        </a:spcBef>
        <a:spcAft>
          <a:spcPct val="0"/>
        </a:spcAft>
        <a:buChar char="•"/>
        <a:defRPr sz="9300">
          <a:solidFill>
            <a:schemeClr val="tx1"/>
          </a:solidFill>
          <a:latin typeface="+mn-lt"/>
          <a:ea typeface="+mn-ea"/>
        </a:defRPr>
      </a:lvl3pPr>
      <a:lvl4pPr marL="6266180" indent="-897255" algn="l" defTabSz="3578225" rtl="0" fontAlgn="base">
        <a:spcBef>
          <a:spcPct val="20000"/>
        </a:spcBef>
        <a:spcAft>
          <a:spcPct val="0"/>
        </a:spcAft>
        <a:buChar char="–"/>
        <a:defRPr sz="7900">
          <a:solidFill>
            <a:schemeClr val="tx1"/>
          </a:solidFill>
          <a:latin typeface="+mn-lt"/>
          <a:ea typeface="+mn-ea"/>
        </a:defRPr>
      </a:lvl4pPr>
      <a:lvl5pPr marL="80505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5pPr>
      <a:lvl6pPr marL="85077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6pPr>
      <a:lvl7pPr marL="89649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7pPr>
      <a:lvl8pPr marL="94221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8pPr>
      <a:lvl9pPr marL="9879330" indent="-889000" algn="l" defTabSz="3578225" rtl="0" fontAlgn="base">
        <a:spcBef>
          <a:spcPct val="20000"/>
        </a:spcBef>
        <a:spcAft>
          <a:spcPct val="0"/>
        </a:spcAft>
        <a:buChar char="»"/>
        <a:defRPr sz="79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:\Users\Administrator\Desktop\未标题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"/>
            <a:ext cx="25966671" cy="39676981"/>
          </a:xfrm>
          <a:prstGeom prst="rect">
            <a:avLst/>
          </a:prstGeom>
          <a:noFill/>
        </p:spPr>
      </p:pic>
      <p:sp>
        <p:nvSpPr>
          <p:cNvPr id="3307" name="Rectangle 235"/>
          <p:cNvSpPr>
            <a:spLocks noChangeArrowheads="1"/>
          </p:cNvSpPr>
          <p:nvPr/>
        </p:nvSpPr>
        <p:spPr bwMode="auto">
          <a:xfrm>
            <a:off x="618490" y="1733647"/>
            <a:ext cx="25347613" cy="3459035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 lIns="83494" tIns="41733" rIns="83494" bIns="41733" anchor="ctr">
            <a:spAutoFit/>
          </a:bodyPr>
          <a:lstStyle/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外国语学院</a:t>
            </a:r>
            <a:endParaRPr kumimoji="0" lang="en-US" altLang="zh-CN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教育硕士 </a:t>
            </a:r>
            <a:r>
              <a:rPr kumimoji="0" lang="en-US" altLang="zh-CN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2019</a:t>
            </a:r>
            <a:r>
              <a:rPr kumimoji="0" lang="zh-CN" altLang="en-US" sz="9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innerShdw blurRad="63500" dist="50800" dir="2700000">
                    <a:prstClr val="black">
                      <a:alpha val="50000"/>
                    </a:prstClr>
                  </a:innerShdw>
                </a:effectLst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届毕业研究生学位论文答辩</a:t>
            </a:r>
            <a:endParaRPr kumimoji="0" lang="zh-CN" altLang="en-US" sz="92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>
                <a:innerShdw blurRad="63500" dist="50800" dir="2700000">
                  <a:prstClr val="black">
                    <a:alpha val="50000"/>
                  </a:prstClr>
                </a:innerShdw>
              </a:effectLst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8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1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：多媒体时代农村中学英语教学的困境与出路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——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以漳浦县农村中学为例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生：蔡阳花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2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</a:t>
            </a:r>
            <a:r>
              <a:rPr kumimoji="0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不同性别中学生语音意识和听力水平的调查研究</a:t>
            </a:r>
            <a:endParaRPr kumimoji="0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生：吴欣欣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3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：元语篇在高中英语听力教学中的应用研究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生：陈钰灵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4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：语音感知效率与语音范畴相似度的相关性研究：以操闽南方言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的不同水平英语学习者为例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生：王雅兰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5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：多媒体词汇呈现顺序对高中生英语词汇记忆效果的影响研究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生：余    聪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6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：不同学业水平学生听力理解的模态效应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生：林玉芳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李荣宝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题  目  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：基于CiteSpace的中学英语教学研究文献计量分析与可视化分析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——以CSSCI和中文核心期刊（2008-2018）论文为统计源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硕 士 生：翁舒琳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导      师：吴世雄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 教    授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 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答辩委员会主席：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兰春寿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教    授 （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福建师范大学外国语学院</a:t>
            </a: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委                    员：杨丽玲  高级教师 （福建师范大学附属中学）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何雅文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闫小斌  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副教授 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                                林    赟  讲师（博士）</a:t>
            </a:r>
            <a:r>
              <a:rPr lang="zh-CN" altLang="en-US" sz="5800" noProof="0" dirty="0" smtClean="0">
                <a:ln>
                  <a:noFill/>
                </a:ln>
                <a:effectLst/>
                <a:uLnTx/>
                <a:uFillTx/>
                <a:ea typeface="华文新魏" panose="02010800040101010101" pitchFamily="2" charset="-122"/>
                <a:sym typeface="+mn-ea"/>
              </a:rPr>
              <a:t>（福建师范大学外国语学院）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地    点：仓山区外院20</a:t>
            </a:r>
            <a:r>
              <a:rPr kumimoji="0" lang="en-US" altLang="zh-CN" sz="5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7</a:t>
            </a: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zh-CN" altLang="en-US" sz="5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l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05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  <a:p>
            <a:pPr marL="349250" marR="0" lvl="0" indent="-349250" algn="ctr" defTabSz="836930" rtl="0" eaLnBrk="1" fontAlgn="base" latinLnBrk="0" hangingPunct="1">
              <a:lnSpc>
                <a:spcPts val="65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zh-CN" altLang="en-US" sz="10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华文新魏" panose="02010800040101010101" pitchFamily="2" charset="-122"/>
                <a:cs typeface="+mn-cs"/>
              </a:rPr>
              <a:t>欢迎师生参加！</a:t>
            </a:r>
            <a:endParaRPr kumimoji="0" lang="zh-CN" altLang="en-US" sz="105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华文新魏" panose="02010800040101010101" pitchFamily="2" charset="-122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357822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7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821</Words>
  <Application>WPS 演示</Application>
  <PresentationFormat>自定义</PresentationFormat>
  <Paragraphs>41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Times New Roman</vt:lpstr>
      <vt:lpstr>华文新魏</vt:lpstr>
      <vt:lpstr>微软雅黑</vt:lpstr>
      <vt:lpstr>Arial Unicode MS</vt:lpstr>
      <vt:lpstr>Calibri</vt:lpstr>
      <vt:lpstr>默认设计模板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173</cp:revision>
  <dcterms:created xsi:type="dcterms:W3CDTF">2006-12-19T03:41:00Z</dcterms:created>
  <dcterms:modified xsi:type="dcterms:W3CDTF">2019-05-17T03:15:55Z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