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5923875" cy="36725225"/>
  <p:notesSz cx="25099963" cy="35253613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8"/>
    <p:restoredTop sz="94645"/>
  </p:normalViewPr>
  <p:slideViewPr>
    <p:cSldViewPr showGuides="1">
      <p:cViewPr>
        <p:scale>
          <a:sx n="25" d="100"/>
          <a:sy n="25" d="100"/>
        </p:scale>
        <p:origin x="-1356" y="2886"/>
      </p:cViewPr>
      <p:guideLst>
        <p:guide orient="horz" pos="11567"/>
        <p:guide pos="81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标题 1"/>
          <p:cNvSpPr>
            <a:spLocks noGrp="1"/>
          </p:cNvSpPr>
          <p:nvPr>
            <p:ph type="ctrTitle"/>
          </p:nvPr>
        </p:nvSpPr>
        <p:spPr>
          <a:xfrm>
            <a:off x="1944688" y="11409363"/>
            <a:ext cx="22034500" cy="78708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82" name="副标题 2"/>
          <p:cNvSpPr>
            <a:spLocks noGrp="1"/>
          </p:cNvSpPr>
          <p:nvPr>
            <p:ph type="subTitle" idx="1"/>
          </p:nvPr>
        </p:nvSpPr>
        <p:spPr>
          <a:xfrm>
            <a:off x="3889375" y="20810538"/>
            <a:ext cx="18146713" cy="9385300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104858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104858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104858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  <a:pPr lvl="0" eaLnBrk="1" hangingPunct="1"/>
              <a:t>‹#›</a:t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08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0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10486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104861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  <a:pPr lvl="0" eaLnBrk="1" hangingPunct="1"/>
              <a:t>‹#›</a:t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竖排标题 1"/>
          <p:cNvSpPr>
            <a:spLocks noGrp="1"/>
          </p:cNvSpPr>
          <p:nvPr>
            <p:ph type="title" orient="vert"/>
          </p:nvPr>
        </p:nvSpPr>
        <p:spPr>
          <a:xfrm>
            <a:off x="18794413" y="1471613"/>
            <a:ext cx="5832475" cy="313340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92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96988" y="1471613"/>
            <a:ext cx="17345025" cy="313340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59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104859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104859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  <a:pPr lvl="0" eaLnBrk="1" hangingPunct="1"/>
              <a:t>‹#›</a:t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97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59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104859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104860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  <a:pPr lvl="0" eaLnBrk="1" hangingPunct="1"/>
              <a:t>‹#›</a:t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标题 1"/>
          <p:cNvSpPr>
            <a:spLocks noGrp="1"/>
          </p:cNvSpPr>
          <p:nvPr>
            <p:ph type="title"/>
          </p:nvPr>
        </p:nvSpPr>
        <p:spPr>
          <a:xfrm>
            <a:off x="2047875" y="23599775"/>
            <a:ext cx="22034500" cy="72929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13" name="文本占位符 2"/>
          <p:cNvSpPr>
            <a:spLocks noGrp="1"/>
          </p:cNvSpPr>
          <p:nvPr>
            <p:ph type="body" idx="1"/>
          </p:nvPr>
        </p:nvSpPr>
        <p:spPr>
          <a:xfrm>
            <a:off x="2047875" y="15565438"/>
            <a:ext cx="22034500" cy="80343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4861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104861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104861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  <a:pPr lvl="0" eaLnBrk="1" hangingPunct="1"/>
              <a:t>‹#›</a:t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18" name="内容占位符 2"/>
          <p:cNvSpPr>
            <a:spLocks noGrp="1"/>
          </p:cNvSpPr>
          <p:nvPr>
            <p:ph sz="half" idx="1"/>
          </p:nvPr>
        </p:nvSpPr>
        <p:spPr>
          <a:xfrm>
            <a:off x="1296988" y="8569325"/>
            <a:ext cx="11588750" cy="2423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19" name="内容占位符 3"/>
          <p:cNvSpPr>
            <a:spLocks noGrp="1"/>
          </p:cNvSpPr>
          <p:nvPr>
            <p:ph sz="half" idx="2"/>
          </p:nvPr>
        </p:nvSpPr>
        <p:spPr>
          <a:xfrm>
            <a:off x="13038138" y="8569325"/>
            <a:ext cx="11588750" cy="2423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20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1048621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1048622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  <a:pPr lvl="0" eaLnBrk="1" hangingPunct="1"/>
              <a:t>‹#›</a:t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标题 1"/>
          <p:cNvSpPr>
            <a:spLocks noGrp="1"/>
          </p:cNvSpPr>
          <p:nvPr>
            <p:ph type="title"/>
          </p:nvPr>
        </p:nvSpPr>
        <p:spPr>
          <a:xfrm>
            <a:off x="1296988" y="1470025"/>
            <a:ext cx="23331487" cy="61214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24" name="文本占位符 2"/>
          <p:cNvSpPr>
            <a:spLocks noGrp="1"/>
          </p:cNvSpPr>
          <p:nvPr>
            <p:ph type="body" idx="1"/>
          </p:nvPr>
        </p:nvSpPr>
        <p:spPr>
          <a:xfrm>
            <a:off x="1296988" y="8220075"/>
            <a:ext cx="11453812" cy="3425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48625" name="内容占位符 3"/>
          <p:cNvSpPr>
            <a:spLocks noGrp="1"/>
          </p:cNvSpPr>
          <p:nvPr>
            <p:ph sz="half" idx="2"/>
          </p:nvPr>
        </p:nvSpPr>
        <p:spPr>
          <a:xfrm>
            <a:off x="1296988" y="11645900"/>
            <a:ext cx="11453812" cy="211597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26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3168313" y="8220075"/>
            <a:ext cx="11460162" cy="3425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48627" name="内容占位符 5"/>
          <p:cNvSpPr>
            <a:spLocks noGrp="1"/>
          </p:cNvSpPr>
          <p:nvPr>
            <p:ph sz="quarter" idx="4"/>
          </p:nvPr>
        </p:nvSpPr>
        <p:spPr>
          <a:xfrm>
            <a:off x="13168313" y="11645900"/>
            <a:ext cx="11460162" cy="211597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28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1048629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1048630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  <a:pPr lvl="0" eaLnBrk="1" hangingPunct="1"/>
              <a:t>‹#›</a:t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88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1048589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1048590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  <a:pPr lvl="0" eaLnBrk="1" hangingPunct="1"/>
              <a:t>‹#›</a:t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1048632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1048633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  <a:pPr lvl="0" eaLnBrk="1" hangingPunct="1"/>
              <a:t>‹#›</a:t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标题 1"/>
          <p:cNvSpPr>
            <a:spLocks noGrp="1"/>
          </p:cNvSpPr>
          <p:nvPr>
            <p:ph type="title"/>
          </p:nvPr>
        </p:nvSpPr>
        <p:spPr>
          <a:xfrm>
            <a:off x="1296988" y="1462088"/>
            <a:ext cx="8528050" cy="6223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35" name="内容占位符 2"/>
          <p:cNvSpPr>
            <a:spLocks noGrp="1"/>
          </p:cNvSpPr>
          <p:nvPr>
            <p:ph idx="1"/>
          </p:nvPr>
        </p:nvSpPr>
        <p:spPr>
          <a:xfrm>
            <a:off x="10136188" y="1462088"/>
            <a:ext cx="14492287" cy="31343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36" name="文本占位符 3"/>
          <p:cNvSpPr>
            <a:spLocks noGrp="1"/>
          </p:cNvSpPr>
          <p:nvPr>
            <p:ph type="body" sz="half" idx="2"/>
          </p:nvPr>
        </p:nvSpPr>
        <p:spPr>
          <a:xfrm>
            <a:off x="1296988" y="7685088"/>
            <a:ext cx="8528050" cy="2512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4863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104863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104863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  <a:pPr lvl="0" eaLnBrk="1" hangingPunct="1"/>
              <a:t>‹#›</a:t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标题 1"/>
          <p:cNvSpPr>
            <a:spLocks noGrp="1"/>
          </p:cNvSpPr>
          <p:nvPr>
            <p:ph type="title"/>
          </p:nvPr>
        </p:nvSpPr>
        <p:spPr>
          <a:xfrm>
            <a:off x="5081588" y="25707975"/>
            <a:ext cx="15554325" cy="30353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02" name="图片占位符 2"/>
          <p:cNvSpPr>
            <a:spLocks noGrp="1"/>
          </p:cNvSpPr>
          <p:nvPr>
            <p:ph type="pic" idx="1"/>
          </p:nvPr>
        </p:nvSpPr>
        <p:spPr>
          <a:xfrm>
            <a:off x="5081588" y="3281363"/>
            <a:ext cx="15554325" cy="22034500"/>
          </a:xfrm>
        </p:spPr>
        <p:txBody>
          <a:bodyPr vert="horz" wrap="square" lIns="356912" tIns="178452" rIns="356912" bIns="178452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35782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03" name="文本占位符 3"/>
          <p:cNvSpPr>
            <a:spLocks noGrp="1"/>
          </p:cNvSpPr>
          <p:nvPr>
            <p:ph type="body" sz="half" idx="2"/>
          </p:nvPr>
        </p:nvSpPr>
        <p:spPr>
          <a:xfrm>
            <a:off x="5081588" y="28743275"/>
            <a:ext cx="15554325" cy="4310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48604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1048605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1048606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  <a:pPr lvl="0" eaLnBrk="1" hangingPunct="1"/>
              <a:t>‹#›</a:t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Rectangle 2"/>
          <p:cNvSpPr>
            <a:spLocks noGrp="1"/>
          </p:cNvSpPr>
          <p:nvPr>
            <p:ph type="title"/>
          </p:nvPr>
        </p:nvSpPr>
        <p:spPr>
          <a:xfrm>
            <a:off x="1296988" y="1471613"/>
            <a:ext cx="23329900" cy="6121400"/>
          </a:xfrm>
          <a:prstGeom prst="rect">
            <a:avLst/>
          </a:prstGeom>
          <a:noFill/>
          <a:ln w="9525">
            <a:noFill/>
          </a:ln>
        </p:spPr>
        <p:txBody>
          <a:bodyPr lIns="356912" tIns="178452" rIns="356912" bIns="178452"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48577" name="Rectangle 3"/>
          <p:cNvSpPr>
            <a:spLocks noGrp="1"/>
          </p:cNvSpPr>
          <p:nvPr>
            <p:ph type="body" idx="1"/>
          </p:nvPr>
        </p:nvSpPr>
        <p:spPr>
          <a:xfrm>
            <a:off x="1296988" y="8569325"/>
            <a:ext cx="23329900" cy="24236363"/>
          </a:xfrm>
          <a:prstGeom prst="rect">
            <a:avLst/>
          </a:prstGeom>
          <a:noFill/>
          <a:ln w="9525">
            <a:noFill/>
          </a:ln>
        </p:spPr>
        <p:txBody>
          <a:bodyPr lIns="356912" tIns="178452" rIns="356912" bIns="178452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57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6988" y="33440688"/>
            <a:ext cx="6048375" cy="2549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56912" tIns="178452" rIns="356912" bIns="178452" numCol="1" anchor="t" anchorCtr="0" compatLnSpc="1"/>
          <a:lstStyle>
            <a:lvl1pPr>
              <a:defRPr sz="5600">
                <a:latin typeface="Arial" panose="020B0604020202020204" pitchFamily="34" charset="0"/>
              </a:defRPr>
            </a:lvl1pPr>
          </a:lstStyle>
          <a:p>
            <a:pPr lvl="0" eaLnBrk="1" hangingPunct="1"/>
            <a:endParaRPr lang="en-US" altLang="zh-CN" dirty="0"/>
          </a:p>
        </p:txBody>
      </p:sp>
      <p:sp>
        <p:nvSpPr>
          <p:cNvPr id="104857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856663" y="33440688"/>
            <a:ext cx="8210550" cy="2549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56912" tIns="178452" rIns="356912" bIns="178452" numCol="1" anchor="t" anchorCtr="0" compatLnSpc="1"/>
          <a:lstStyle>
            <a:lvl1pPr algn="ctr">
              <a:defRPr sz="5600">
                <a:latin typeface="Arial" panose="020B0604020202020204" pitchFamily="34" charset="0"/>
              </a:defRPr>
            </a:lvl1pPr>
          </a:lstStyle>
          <a:p>
            <a:pPr lvl="0" eaLnBrk="1" hangingPunct="1"/>
            <a:endParaRPr lang="en-US" altLang="zh-CN" dirty="0"/>
          </a:p>
        </p:txBody>
      </p:sp>
      <p:sp>
        <p:nvSpPr>
          <p:cNvPr id="104858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8578513" y="33440688"/>
            <a:ext cx="6048375" cy="2549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56912" tIns="178452" rIns="356912" bIns="178452" numCol="1" anchor="t" anchorCtr="0" compatLnSpc="1"/>
          <a:lstStyle>
            <a:lvl1pPr algn="r">
              <a:defRPr sz="5600">
                <a:latin typeface="Arial" panose="020B060402020202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en-US" altLang="zh-CN" dirty="0"/>
              <a:pPr lvl="0" eaLnBrk="1" hangingPunct="1"/>
              <a:t>‹#›</a:t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1339850" indent="-1339850" algn="l" defTabSz="3578225" rtl="0" fontAlgn="base">
        <a:spcBef>
          <a:spcPct val="20000"/>
        </a:spcBef>
        <a:spcAft>
          <a:spcPct val="0"/>
        </a:spcAft>
        <a:buChar char="•"/>
        <a:defRPr sz="12700">
          <a:solidFill>
            <a:schemeClr val="tx1"/>
          </a:solidFill>
          <a:latin typeface="+mn-lt"/>
          <a:ea typeface="+mn-ea"/>
          <a:cs typeface="+mn-cs"/>
        </a:defRPr>
      </a:lvl1pPr>
      <a:lvl2pPr marL="2907030" indent="-1114425" algn="l" defTabSz="3578225" rtl="0" fontAlgn="base">
        <a:spcBef>
          <a:spcPct val="20000"/>
        </a:spcBef>
        <a:spcAft>
          <a:spcPct val="0"/>
        </a:spcAft>
        <a:buChar char="–"/>
        <a:defRPr sz="10800">
          <a:solidFill>
            <a:schemeClr val="tx1"/>
          </a:solidFill>
          <a:latin typeface="+mn-lt"/>
          <a:ea typeface="+mn-ea"/>
        </a:defRPr>
      </a:lvl2pPr>
      <a:lvl3pPr marL="4473575" indent="-895350" algn="l" defTabSz="3578225" rtl="0" fontAlgn="base">
        <a:spcBef>
          <a:spcPct val="20000"/>
        </a:spcBef>
        <a:spcAft>
          <a:spcPct val="0"/>
        </a:spcAft>
        <a:buChar char="•"/>
        <a:defRPr sz="9300">
          <a:solidFill>
            <a:schemeClr val="tx1"/>
          </a:solidFill>
          <a:latin typeface="+mn-lt"/>
          <a:ea typeface="+mn-ea"/>
        </a:defRPr>
      </a:lvl3pPr>
      <a:lvl4pPr marL="6266180" indent="-897255" algn="l" defTabSz="3578225" rtl="0" fontAlgn="base">
        <a:spcBef>
          <a:spcPct val="20000"/>
        </a:spcBef>
        <a:spcAft>
          <a:spcPct val="0"/>
        </a:spcAft>
        <a:buChar char="–"/>
        <a:defRPr sz="7900">
          <a:solidFill>
            <a:schemeClr val="tx1"/>
          </a:solidFill>
          <a:latin typeface="+mn-lt"/>
          <a:ea typeface="+mn-ea"/>
        </a:defRPr>
      </a:lvl4pPr>
      <a:lvl5pPr marL="80505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5pPr>
      <a:lvl6pPr marL="85077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6pPr>
      <a:lvl7pPr marL="89649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7pPr>
      <a:lvl8pPr marL="94221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8pPr>
      <a:lvl9pPr marL="98793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3" descr="C:\Users\Administrator\Desktop\背景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3519" y="-2159668"/>
            <a:ext cx="26111703" cy="39172352"/>
          </a:xfrm>
          <a:prstGeom prst="rect">
            <a:avLst/>
          </a:prstGeom>
          <a:noFill/>
        </p:spPr>
      </p:pic>
      <p:sp>
        <p:nvSpPr>
          <p:cNvPr id="1048586" name="Rectangle 235"/>
          <p:cNvSpPr>
            <a:spLocks noChangeArrowheads="1"/>
          </p:cNvSpPr>
          <p:nvPr/>
        </p:nvSpPr>
        <p:spPr bwMode="auto">
          <a:xfrm>
            <a:off x="576262" y="-2211532"/>
            <a:ext cx="25347613" cy="3959253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83494" tIns="41733" rIns="83494" bIns="41733" anchor="ctr">
            <a:spAutoFit/>
          </a:bodyPr>
          <a:lstStyle/>
          <a:p>
            <a:pPr marL="349250" marR="0" lvl="0" indent="-349250" algn="ctr" defTabSz="8369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外国语学院</a:t>
            </a:r>
            <a:endParaRPr kumimoji="0" lang="en-US" altLang="zh-CN" sz="9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ctr" defTabSz="8369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9200" b="1" dirty="0" smtClean="0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a typeface="华文新魏" panose="02010800040101010101" pitchFamily="2" charset="-122"/>
              </a:rPr>
              <a:t>学术型</a:t>
            </a:r>
            <a:r>
              <a:rPr kumimoji="0" lang="zh-CN" altLang="en-US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硕士 </a:t>
            </a:r>
            <a:r>
              <a:rPr kumimoji="0" lang="en-US" altLang="zh-CN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2020</a:t>
            </a:r>
            <a:r>
              <a:rPr kumimoji="0" lang="zh-CN" altLang="en-US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届毕业研究生学位论文答辩</a:t>
            </a: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8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lvl="0" indent="-349250" defTabSz="836930">
              <a:lnSpc>
                <a:spcPts val="6500"/>
              </a:lnSpc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1：</a:t>
            </a:r>
            <a:r>
              <a:rPr lang="zh-CN" altLang="en-US" sz="5800" dirty="0" smtClean="0">
                <a:ea typeface="华文新魏" panose="02010800040101010101" pitchFamily="2" charset="-122"/>
              </a:rPr>
              <a:t>中菲关于南海问题的合法化话语策略批评分析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lvl="0" indent="-349250" defTabSz="836930">
              <a:lnSpc>
                <a:spcPts val="6500"/>
              </a:lnSpc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</a:t>
            </a:r>
            <a:r>
              <a:rPr lang="zh-CN" altLang="en-US" sz="5800" dirty="0" smtClean="0">
                <a:ea typeface="华文新魏" panose="02010800040101010101" pitchFamily="2" charset="-122"/>
              </a:rPr>
              <a:t>戴诗颖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lvl="0" indent="-349250" defTabSz="836930">
              <a:lnSpc>
                <a:spcPts val="6500"/>
              </a:lnSpc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lang="zh-CN" altLang="en-US" sz="5800" dirty="0" smtClean="0">
                <a:ea typeface="华文新魏" panose="02010800040101010101" pitchFamily="2" charset="-122"/>
              </a:rPr>
              <a:t>尤泽顺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教授</a:t>
            </a:r>
          </a:p>
          <a:p>
            <a:pPr marL="349250" lvl="0" indent="-349250" defTabSz="836930">
              <a:lnSpc>
                <a:spcPts val="6500"/>
              </a:lnSpc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2：</a:t>
            </a:r>
            <a:r>
              <a:rPr lang="en-US" altLang="zh-CN" sz="5800" dirty="0" smtClean="0">
                <a:ea typeface="华文新魏" panose="02010800040101010101" pitchFamily="2" charset="-122"/>
              </a:rPr>
              <a:t>《</a:t>
            </a:r>
            <a:r>
              <a:rPr lang="zh-CN" altLang="en-US" sz="5800" dirty="0" smtClean="0">
                <a:ea typeface="华文新魏" panose="02010800040101010101" pitchFamily="2" charset="-122"/>
              </a:rPr>
              <a:t>中国日报</a:t>
            </a:r>
            <a:r>
              <a:rPr lang="en-US" altLang="zh-CN" sz="5800" dirty="0" smtClean="0">
                <a:ea typeface="华文新魏" panose="02010800040101010101" pitchFamily="2" charset="-122"/>
              </a:rPr>
              <a:t>》</a:t>
            </a:r>
            <a:r>
              <a:rPr lang="zh-CN" altLang="en-US" sz="5800" dirty="0" smtClean="0">
                <a:ea typeface="华文新魏" panose="02010800040101010101" pitchFamily="2" charset="-122"/>
              </a:rPr>
              <a:t>和</a:t>
            </a:r>
            <a:r>
              <a:rPr lang="en-US" altLang="zh-CN" sz="5800" dirty="0" smtClean="0">
                <a:ea typeface="华文新魏" panose="02010800040101010101" pitchFamily="2" charset="-122"/>
              </a:rPr>
              <a:t>《</a:t>
            </a:r>
            <a:r>
              <a:rPr lang="zh-CN" altLang="en-US" sz="5800" dirty="0" smtClean="0">
                <a:ea typeface="华文新魏" panose="02010800040101010101" pitchFamily="2" charset="-122"/>
              </a:rPr>
              <a:t>印度时报</a:t>
            </a:r>
            <a:r>
              <a:rPr lang="en-US" altLang="zh-CN" sz="5800" dirty="0" smtClean="0">
                <a:ea typeface="华文新魏" panose="02010800040101010101" pitchFamily="2" charset="-122"/>
              </a:rPr>
              <a:t>》</a:t>
            </a:r>
            <a:r>
              <a:rPr lang="zh-CN" altLang="en-US" sz="5800" dirty="0" smtClean="0">
                <a:ea typeface="华文新魏" panose="02010800040101010101" pitchFamily="2" charset="-122"/>
              </a:rPr>
              <a:t>新闻语篇转述引语的批评话语分析</a:t>
            </a:r>
            <a:endParaRPr lang="en-US" altLang="zh-CN" sz="5800" dirty="0" smtClean="0">
              <a:ea typeface="华文新魏" panose="02010800040101010101" pitchFamily="2" charset="-122"/>
            </a:endParaRPr>
          </a:p>
          <a:p>
            <a:pPr marL="349250" lvl="0" indent="-349250" defTabSz="836930">
              <a:lnSpc>
                <a:spcPts val="6500"/>
              </a:lnSpc>
            </a:pPr>
            <a:r>
              <a:rPr lang="en-US" altLang="zh-CN" sz="5800" dirty="0" smtClean="0">
                <a:ea typeface="华文新魏" panose="02010800040101010101" pitchFamily="2" charset="-122"/>
              </a:rPr>
              <a:t>                 </a:t>
            </a:r>
            <a:r>
              <a:rPr lang="zh-CN" altLang="en-US" sz="5800" dirty="0" smtClean="0">
                <a:ea typeface="华文新魏" panose="02010800040101010101" pitchFamily="2" charset="-122"/>
              </a:rPr>
              <a:t> </a:t>
            </a:r>
            <a:r>
              <a:rPr lang="en-US" altLang="zh-CN" sz="5800" dirty="0" smtClean="0">
                <a:ea typeface="华文新魏" panose="02010800040101010101" pitchFamily="2" charset="-122"/>
              </a:rPr>
              <a:t>—— </a:t>
            </a:r>
            <a:r>
              <a:rPr lang="zh-CN" altLang="en-US" sz="5800" dirty="0" smtClean="0">
                <a:ea typeface="华文新魏" panose="02010800040101010101" pitchFamily="2" charset="-122"/>
              </a:rPr>
              <a:t>以洞朗对峙事件为例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</a:t>
            </a:r>
          </a:p>
          <a:p>
            <a:pPr marL="349250" lvl="0" indent="-349250" defTabSz="836930">
              <a:lnSpc>
                <a:spcPts val="6500"/>
              </a:lnSpc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</a:t>
            </a:r>
            <a:r>
              <a:rPr lang="zh-CN" altLang="en-US" sz="5800" dirty="0" smtClean="0">
                <a:ea typeface="华文新魏" panose="02010800040101010101" pitchFamily="2" charset="-122"/>
              </a:rPr>
              <a:t>李雪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lvl="0" indent="-349250" defTabSz="836930">
              <a:lnSpc>
                <a:spcPts val="6500"/>
              </a:lnSpc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lang="zh-CN" altLang="en-US" sz="5800" dirty="0" smtClean="0">
                <a:ea typeface="华文新魏" panose="02010800040101010101" pitchFamily="2" charset="-122"/>
              </a:rPr>
              <a:t>尤泽顺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教授</a:t>
            </a:r>
          </a:p>
          <a:p>
            <a:pPr marL="349250" lvl="0" indent="-349250" defTabSz="836930">
              <a:lnSpc>
                <a:spcPts val="6500"/>
              </a:lnSpc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3：</a:t>
            </a:r>
            <a:r>
              <a:rPr lang="zh-CN" altLang="en-US" sz="5800" dirty="0" smtClean="0">
                <a:ea typeface="华文新魏" panose="02010800040101010101" pitchFamily="2" charset="-122"/>
              </a:rPr>
              <a:t>中国赴美留学生跨文化适应问题的原因与对策分析</a:t>
            </a:r>
            <a:r>
              <a:rPr lang="en-US" altLang="zh-CN" sz="5800" dirty="0" smtClean="0">
                <a:ea typeface="华文新魏" panose="02010800040101010101" pitchFamily="2" charset="-122"/>
              </a:rPr>
              <a:t>——</a:t>
            </a:r>
            <a:r>
              <a:rPr lang="zh-CN" altLang="en-US" sz="5800" dirty="0" smtClean="0">
                <a:ea typeface="华文新魏" panose="02010800040101010101" pitchFamily="2" charset="-122"/>
              </a:rPr>
              <a:t>以纪录片          </a:t>
            </a:r>
            <a:endParaRPr lang="en-US" altLang="zh-CN" sz="5800" dirty="0" smtClean="0">
              <a:ea typeface="华文新魏" panose="02010800040101010101" pitchFamily="2" charset="-122"/>
            </a:endParaRPr>
          </a:p>
          <a:p>
            <a:pPr marL="349250" lvl="0" indent="-349250" defTabSz="836930">
              <a:lnSpc>
                <a:spcPts val="6500"/>
              </a:lnSpc>
            </a:pPr>
            <a:r>
              <a:rPr lang="en-US" altLang="zh-CN" sz="5800" dirty="0" smtClean="0">
                <a:ea typeface="华文新魏" panose="02010800040101010101" pitchFamily="2" charset="-122"/>
              </a:rPr>
              <a:t>                《WE</a:t>
            </a:r>
            <a:r>
              <a:rPr lang="zh-CN" altLang="en-US" sz="5800" dirty="0" smtClean="0">
                <a:ea typeface="华文新魏" panose="02010800040101010101" pitchFamily="2" charset="-122"/>
              </a:rPr>
              <a:t>留学生</a:t>
            </a:r>
            <a:r>
              <a:rPr lang="en-US" altLang="zh-CN" sz="5800" dirty="0" smtClean="0">
                <a:ea typeface="华文新魏" panose="02010800040101010101" pitchFamily="2" charset="-122"/>
              </a:rPr>
              <a:t>》</a:t>
            </a:r>
            <a:r>
              <a:rPr lang="zh-CN" altLang="en-US" sz="5800" dirty="0" smtClean="0">
                <a:ea typeface="华文新魏" panose="02010800040101010101" pitchFamily="2" charset="-122"/>
              </a:rPr>
              <a:t>为例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lvl="0" indent="-349250" defTabSz="836930">
              <a:lnSpc>
                <a:spcPts val="6500"/>
              </a:lnSpc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</a:t>
            </a:r>
            <a:r>
              <a:rPr lang="zh-CN" altLang="en-US" sz="5800" dirty="0" smtClean="0">
                <a:ea typeface="华文新魏" panose="02010800040101010101" pitchFamily="2" charset="-122"/>
              </a:rPr>
              <a:t>刘玉灵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lvl="0" indent="-349250" defTabSz="836930">
              <a:lnSpc>
                <a:spcPts val="6500"/>
              </a:lnSpc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lang="zh-CN" altLang="en-US" sz="5800" dirty="0" smtClean="0">
                <a:ea typeface="华文新魏" panose="02010800040101010101" pitchFamily="2" charset="-122"/>
              </a:rPr>
              <a:t>林大津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教授</a:t>
            </a:r>
          </a:p>
          <a:p>
            <a:pPr marL="349250" lvl="0" indent="-349250" defTabSz="836930">
              <a:lnSpc>
                <a:spcPts val="6500"/>
              </a:lnSpc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4：</a:t>
            </a:r>
            <a:r>
              <a:rPr lang="zh-CN" altLang="en-US" sz="5800" dirty="0" smtClean="0">
                <a:ea typeface="华文新魏" panose="02010800040101010101" pitchFamily="2" charset="-122"/>
              </a:rPr>
              <a:t>从</a:t>
            </a:r>
            <a:r>
              <a:rPr lang="en-US" altLang="zh-CN" sz="5800" dirty="0" smtClean="0">
                <a:ea typeface="华文新魏" panose="02010800040101010101" pitchFamily="2" charset="-122"/>
              </a:rPr>
              <a:t>《</a:t>
            </a:r>
            <a:r>
              <a:rPr lang="zh-CN" altLang="en-US" sz="5800" dirty="0" smtClean="0">
                <a:ea typeface="华文新魏" panose="02010800040101010101" pitchFamily="2" charset="-122"/>
              </a:rPr>
              <a:t>文明的进程</a:t>
            </a:r>
            <a:r>
              <a:rPr lang="en-US" altLang="zh-CN" sz="5800" dirty="0" smtClean="0">
                <a:ea typeface="华文新魏" panose="02010800040101010101" pitchFamily="2" charset="-122"/>
              </a:rPr>
              <a:t>》</a:t>
            </a:r>
            <a:r>
              <a:rPr lang="zh-CN" altLang="en-US" sz="5800" dirty="0" smtClean="0">
                <a:ea typeface="华文新魏" panose="02010800040101010101" pitchFamily="2" charset="-122"/>
              </a:rPr>
              <a:t>看中国文化实践的文明标准： 日常生活视角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lvl="0" indent="-349250" defTabSz="836930">
              <a:lnSpc>
                <a:spcPts val="6500"/>
              </a:lnSpc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</a:t>
            </a:r>
            <a:r>
              <a:rPr lang="zh-CN" altLang="en-US" sz="5800" dirty="0" smtClean="0">
                <a:ea typeface="华文新魏" panose="02010800040101010101" pitchFamily="2" charset="-122"/>
              </a:rPr>
              <a:t>胡珂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lvl="0" indent="-349250" defTabSz="836930">
              <a:lnSpc>
                <a:spcPts val="6500"/>
              </a:lnSpc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lang="zh-CN" altLang="en-US" sz="5800" dirty="0" smtClean="0">
                <a:ea typeface="华文新魏" panose="02010800040101010101" pitchFamily="2" charset="-122"/>
              </a:rPr>
              <a:t>林大津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教授</a:t>
            </a:r>
          </a:p>
          <a:p>
            <a:pPr marL="349250" lvl="0" indent="-349250" defTabSz="836930">
              <a:lnSpc>
                <a:spcPts val="6500"/>
              </a:lnSpc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5：</a:t>
            </a:r>
            <a:r>
              <a:rPr lang="zh-CN" altLang="en-US" sz="5800" dirty="0" smtClean="0">
                <a:ea typeface="华文新魏" panose="02010800040101010101" pitchFamily="2" charset="-122"/>
              </a:rPr>
              <a:t>关于语用的身份漩涡模型构想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lvl="0" indent="-349250" defTabSz="836930">
              <a:lnSpc>
                <a:spcPts val="6500"/>
              </a:lnSpc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</a:t>
            </a:r>
            <a:r>
              <a:rPr lang="zh-CN" altLang="en-US" sz="5800" dirty="0" smtClean="0">
                <a:ea typeface="华文新魏" panose="02010800040101010101" pitchFamily="2" charset="-122"/>
              </a:rPr>
              <a:t>魏丽燕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lvl="0" indent="-349250" defTabSz="836930">
              <a:lnSpc>
                <a:spcPts val="6500"/>
              </a:lnSpc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lang="zh-CN" altLang="en-US" sz="5800" dirty="0" smtClean="0">
                <a:ea typeface="华文新魏" panose="02010800040101010101" pitchFamily="2" charset="-122"/>
              </a:rPr>
              <a:t>林大津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教授</a:t>
            </a:r>
          </a:p>
          <a:p>
            <a:pPr marL="349250" lvl="0" indent="-349250" defTabSz="836930">
              <a:lnSpc>
                <a:spcPts val="6500"/>
              </a:lnSpc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6：</a:t>
            </a:r>
            <a:r>
              <a:rPr lang="zh-CN" altLang="en-US" sz="5800" dirty="0" smtClean="0">
                <a:ea typeface="华文新魏" panose="02010800040101010101" pitchFamily="2" charset="-122"/>
              </a:rPr>
              <a:t>刘宇昆翻译的“劫持”策略研究</a:t>
            </a:r>
            <a:r>
              <a:rPr lang="en-US" altLang="zh-CN" sz="5800" dirty="0" smtClean="0">
                <a:ea typeface="华文新魏" panose="02010800040101010101" pitchFamily="2" charset="-122"/>
              </a:rPr>
              <a:t>——</a:t>
            </a:r>
            <a:r>
              <a:rPr lang="zh-CN" altLang="en-US" sz="5800" dirty="0" smtClean="0">
                <a:ea typeface="华文新魏" panose="02010800040101010101" pitchFamily="2" charset="-122"/>
              </a:rPr>
              <a:t>以</a:t>
            </a:r>
            <a:r>
              <a:rPr lang="en-US" altLang="zh-CN" sz="5800" dirty="0" smtClean="0">
                <a:ea typeface="华文新魏" panose="02010800040101010101" pitchFamily="2" charset="-122"/>
              </a:rPr>
              <a:t>《</a:t>
            </a:r>
            <a:r>
              <a:rPr lang="zh-CN" altLang="en-US" sz="5800" dirty="0" smtClean="0">
                <a:ea typeface="华文新魏" panose="02010800040101010101" pitchFamily="2" charset="-122"/>
              </a:rPr>
              <a:t>三体</a:t>
            </a:r>
            <a:r>
              <a:rPr lang="en-US" altLang="zh-CN" sz="5800" dirty="0" smtClean="0">
                <a:ea typeface="华文新魏" panose="02010800040101010101" pitchFamily="2" charset="-122"/>
              </a:rPr>
              <a:t>1》</a:t>
            </a:r>
            <a:r>
              <a:rPr lang="zh-CN" altLang="en-US" sz="5800" dirty="0" smtClean="0">
                <a:ea typeface="华文新魏" panose="02010800040101010101" pitchFamily="2" charset="-122"/>
              </a:rPr>
              <a:t>和</a:t>
            </a:r>
            <a:r>
              <a:rPr lang="en-US" altLang="zh-CN" sz="5800" dirty="0" smtClean="0">
                <a:ea typeface="华文新魏" panose="02010800040101010101" pitchFamily="2" charset="-122"/>
              </a:rPr>
              <a:t>《</a:t>
            </a:r>
            <a:r>
              <a:rPr lang="zh-CN" altLang="en-US" sz="5800" dirty="0" smtClean="0">
                <a:ea typeface="华文新魏" panose="02010800040101010101" pitchFamily="2" charset="-122"/>
              </a:rPr>
              <a:t>三体</a:t>
            </a:r>
            <a:r>
              <a:rPr lang="en-US" altLang="zh-CN" sz="5800" dirty="0" smtClean="0">
                <a:ea typeface="华文新魏" panose="02010800040101010101" pitchFamily="2" charset="-122"/>
              </a:rPr>
              <a:t>3》</a:t>
            </a:r>
            <a:r>
              <a:rPr lang="zh-CN" altLang="en-US" sz="5800" dirty="0" smtClean="0">
                <a:ea typeface="华文新魏" panose="02010800040101010101" pitchFamily="2" charset="-122"/>
              </a:rPr>
              <a:t>为例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lvl="0" indent="-349250" defTabSz="836930">
              <a:lnSpc>
                <a:spcPts val="6500"/>
              </a:lnSpc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</a:t>
            </a:r>
            <a:r>
              <a:rPr lang="zh-CN" altLang="en-US" sz="5800" dirty="0" smtClean="0">
                <a:ea typeface="华文新魏" panose="02010800040101010101" pitchFamily="2" charset="-122"/>
              </a:rPr>
              <a:t>阙春花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lvl="0" indent="-349250" defTabSz="836930">
              <a:lnSpc>
                <a:spcPts val="6500"/>
              </a:lnSpc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lang="zh-CN" altLang="en-US" sz="5800" dirty="0" smtClean="0">
                <a:ea typeface="华文新魏" panose="02010800040101010101" pitchFamily="2" charset="-122"/>
              </a:rPr>
              <a:t>林大津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教授</a:t>
            </a:r>
          </a:p>
          <a:p>
            <a:pPr marL="349250" lvl="0" indent="-349250" defTabSz="836930">
              <a:lnSpc>
                <a:spcPts val="6500"/>
              </a:lnSpc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7：</a:t>
            </a:r>
            <a:r>
              <a:rPr lang="zh-CN" altLang="en-US" sz="5800" dirty="0" smtClean="0">
                <a:ea typeface="华文新魏" panose="02010800040101010101" pitchFamily="2" charset="-122"/>
              </a:rPr>
              <a:t>英语专业四、八级考试作为我国英语专业学生语言能力预测的对比     </a:t>
            </a:r>
            <a:endParaRPr lang="en-US" altLang="zh-CN" sz="5800" dirty="0" smtClean="0">
              <a:ea typeface="华文新魏" panose="02010800040101010101" pitchFamily="2" charset="-122"/>
            </a:endParaRPr>
          </a:p>
          <a:p>
            <a:pPr marL="349250" lvl="0" indent="-349250" defTabSz="836930">
              <a:lnSpc>
                <a:spcPts val="6500"/>
              </a:lnSpc>
            </a:pPr>
            <a:r>
              <a:rPr lang="en-US" altLang="zh-CN" sz="5800" dirty="0" smtClean="0">
                <a:ea typeface="华文新魏" panose="02010800040101010101" pitchFamily="2" charset="-122"/>
              </a:rPr>
              <a:t>                  </a:t>
            </a:r>
            <a:r>
              <a:rPr lang="zh-CN" altLang="en-US" sz="5800" dirty="0" smtClean="0">
                <a:ea typeface="华文新魏" panose="02010800040101010101" pitchFamily="2" charset="-122"/>
              </a:rPr>
              <a:t>研究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lvl="0" indent="-349250" defTabSz="836930">
              <a:lnSpc>
                <a:spcPts val="6500"/>
              </a:lnSpc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</a:t>
            </a:r>
            <a:r>
              <a:rPr lang="zh-CN" altLang="en-US" sz="5800" dirty="0" smtClean="0">
                <a:ea typeface="华文新魏" panose="02010800040101010101" pitchFamily="2" charset="-122"/>
              </a:rPr>
              <a:t>陈雅丹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lvl="0" indent="-349250" defTabSz="836930">
              <a:lnSpc>
                <a:spcPts val="6500"/>
              </a:lnSpc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lang="zh-CN" altLang="en-US" sz="5800" dirty="0" smtClean="0">
                <a:ea typeface="华文新魏" panose="02010800040101010101" pitchFamily="2" charset="-122"/>
              </a:rPr>
              <a:t>兰春寿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教授  </a:t>
            </a:r>
            <a:endParaRPr kumimoji="0" lang="en-US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lvl="0" indent="-349250" defTabSz="836930">
              <a:lnSpc>
                <a:spcPts val="6500"/>
              </a:lnSpc>
            </a:pPr>
            <a:r>
              <a:rPr lang="zh-CN" altLang="en-US" sz="5800" dirty="0" smtClean="0">
                <a:ea typeface="华文新魏" panose="02010800040101010101" pitchFamily="2" charset="-122"/>
              </a:rPr>
              <a:t>题  目  </a:t>
            </a:r>
            <a:r>
              <a:rPr lang="en-US" altLang="zh-CN" sz="5800" dirty="0" smtClean="0">
                <a:ea typeface="华文新魏" panose="02010800040101010101" pitchFamily="2" charset="-122"/>
              </a:rPr>
              <a:t>8</a:t>
            </a:r>
            <a:r>
              <a:rPr lang="zh-CN" altLang="en-US" sz="5800" dirty="0" smtClean="0">
                <a:ea typeface="华文新魏" panose="02010800040101010101" pitchFamily="2" charset="-122"/>
              </a:rPr>
              <a:t>：汉英元语言意识和快速命名对中国初中生英语词汇认读发展的影响   </a:t>
            </a:r>
            <a:endParaRPr lang="en-US" altLang="zh-CN" sz="5800" dirty="0" smtClean="0">
              <a:ea typeface="华文新魏" panose="02010800040101010101" pitchFamily="2" charset="-122"/>
            </a:endParaRPr>
          </a:p>
          <a:p>
            <a:pPr marL="349250" lvl="0" indent="-349250" defTabSz="836930">
              <a:lnSpc>
                <a:spcPts val="6500"/>
              </a:lnSpc>
            </a:pPr>
            <a:r>
              <a:rPr lang="en-US" altLang="zh-CN" sz="5800" dirty="0" smtClean="0">
                <a:ea typeface="华文新魏" panose="02010800040101010101" pitchFamily="2" charset="-122"/>
              </a:rPr>
              <a:t>                  </a:t>
            </a:r>
            <a:r>
              <a:rPr lang="zh-CN" altLang="en-US" sz="5800" dirty="0" smtClean="0">
                <a:ea typeface="华文新魏" panose="02010800040101010101" pitchFamily="2" charset="-122"/>
              </a:rPr>
              <a:t>研究</a:t>
            </a:r>
            <a:endParaRPr lang="en-US" altLang="zh-CN" sz="5800" dirty="0" smtClean="0">
              <a:ea typeface="华文新魏" panose="02010800040101010101" pitchFamily="2" charset="-122"/>
            </a:endParaRPr>
          </a:p>
          <a:p>
            <a:pPr marL="349250" lvl="0" indent="-349250" defTabSz="836930">
              <a:lnSpc>
                <a:spcPts val="6500"/>
              </a:lnSpc>
            </a:pPr>
            <a:r>
              <a:rPr lang="zh-CN" altLang="en-US" sz="5800" dirty="0" smtClean="0">
                <a:ea typeface="华文新魏" panose="02010800040101010101" pitchFamily="2" charset="-122"/>
              </a:rPr>
              <a:t>硕 士 生：姚园园</a:t>
            </a:r>
            <a:endParaRPr lang="en-US" altLang="zh-CN" sz="5800" dirty="0" smtClean="0">
              <a:ea typeface="华文新魏" panose="02010800040101010101" pitchFamily="2" charset="-122"/>
            </a:endParaRPr>
          </a:p>
          <a:p>
            <a:pPr marL="349250" indent="-349250" defTabSz="836930">
              <a:lnSpc>
                <a:spcPts val="6500"/>
              </a:lnSpc>
            </a:pPr>
            <a:r>
              <a:rPr lang="zh-CN" altLang="en-US" sz="5800" dirty="0" smtClean="0">
                <a:ea typeface="华文新魏" panose="02010800040101010101" pitchFamily="2" charset="-122"/>
              </a:rPr>
              <a:t>导      师：李光泽副教授</a:t>
            </a:r>
            <a:endParaRPr lang="en-US" altLang="zh-CN" sz="5800" dirty="0" smtClean="0">
              <a:ea typeface="华文新魏" panose="02010800040101010101" pitchFamily="2" charset="-122"/>
            </a:endParaRPr>
          </a:p>
          <a:p>
            <a:pPr marL="349250" lvl="0" indent="-349250" defTabSz="836930">
              <a:lnSpc>
                <a:spcPts val="6500"/>
              </a:lnSpc>
            </a:pPr>
            <a:r>
              <a:rPr lang="zh-CN" altLang="en-US" sz="5800" dirty="0" smtClean="0">
                <a:ea typeface="华文新魏" panose="02010800040101010101" pitchFamily="2" charset="-122"/>
              </a:rPr>
              <a:t>题  目  </a:t>
            </a:r>
            <a:r>
              <a:rPr lang="en-US" altLang="zh-CN" sz="5800" dirty="0" smtClean="0">
                <a:ea typeface="华文新魏" panose="02010800040101010101" pitchFamily="2" charset="-122"/>
              </a:rPr>
              <a:t>9</a:t>
            </a:r>
            <a:r>
              <a:rPr lang="zh-CN" altLang="en-US" sz="5800" dirty="0" smtClean="0">
                <a:ea typeface="华文新魏" panose="02010800040101010101" pitchFamily="2" charset="-122"/>
              </a:rPr>
              <a:t>：中文空间描述中视觉信息否定与标记否定的比较研究</a:t>
            </a:r>
            <a:endParaRPr lang="en-US" altLang="zh-CN" sz="5800" dirty="0" smtClean="0">
              <a:ea typeface="华文新魏" panose="02010800040101010101" pitchFamily="2" charset="-122"/>
            </a:endParaRPr>
          </a:p>
          <a:p>
            <a:pPr marL="349250" lvl="0" indent="-349250" defTabSz="836930">
              <a:lnSpc>
                <a:spcPts val="6500"/>
              </a:lnSpc>
            </a:pPr>
            <a:r>
              <a:rPr lang="zh-CN" altLang="en-US" sz="5800" dirty="0" smtClean="0">
                <a:ea typeface="华文新魏" panose="02010800040101010101" pitchFamily="2" charset="-122"/>
              </a:rPr>
              <a:t>硕 士 生：余闽燊</a:t>
            </a:r>
            <a:endParaRPr lang="en-US" altLang="zh-CN" sz="5800" dirty="0" smtClean="0">
              <a:ea typeface="华文新魏" panose="02010800040101010101" pitchFamily="2" charset="-122"/>
            </a:endParaRPr>
          </a:p>
          <a:p>
            <a:pPr marL="349250" indent="-349250" defTabSz="836930">
              <a:lnSpc>
                <a:spcPts val="6500"/>
              </a:lnSpc>
            </a:pPr>
            <a:r>
              <a:rPr lang="zh-CN" altLang="en-US" sz="5800" dirty="0" smtClean="0">
                <a:ea typeface="华文新魏" panose="02010800040101010101" pitchFamily="2" charset="-122"/>
              </a:rPr>
              <a:t>导      师：李荣宝教授</a:t>
            </a:r>
            <a:endParaRPr lang="en-US" altLang="zh-CN" sz="5800" dirty="0" smtClean="0">
              <a:ea typeface="华文新魏" panose="02010800040101010101" pitchFamily="2" charset="-122"/>
            </a:endParaRPr>
          </a:p>
          <a:p>
            <a:pPr marL="349250" lvl="0" indent="-349250" defTabSz="836930">
              <a:lnSpc>
                <a:spcPts val="6500"/>
              </a:lnSpc>
            </a:pPr>
            <a:r>
              <a:rPr lang="zh-CN" altLang="en-US" sz="5800" dirty="0" smtClean="0">
                <a:ea typeface="华文新魏" panose="02010800040101010101" pitchFamily="2" charset="-122"/>
              </a:rPr>
              <a:t>题  目 </a:t>
            </a:r>
            <a:r>
              <a:rPr lang="en-US" altLang="zh-CN" sz="5800" dirty="0" smtClean="0">
                <a:ea typeface="华文新魏" panose="02010800040101010101" pitchFamily="2" charset="-122"/>
              </a:rPr>
              <a:t>10</a:t>
            </a:r>
            <a:r>
              <a:rPr lang="zh-CN" altLang="en-US" sz="5800" dirty="0" smtClean="0">
                <a:ea typeface="华文新魏" panose="02010800040101010101" pitchFamily="2" charset="-122"/>
              </a:rPr>
              <a:t>：虚假不礼貌策略的人际关系管理理论分析</a:t>
            </a:r>
            <a:r>
              <a:rPr lang="en-US" altLang="zh-CN" sz="5800" dirty="0" smtClean="0">
                <a:ea typeface="华文新魏" panose="02010800040101010101" pitchFamily="2" charset="-122"/>
              </a:rPr>
              <a:t>——</a:t>
            </a:r>
            <a:r>
              <a:rPr lang="zh-CN" altLang="en-US" sz="5800" dirty="0" smtClean="0">
                <a:ea typeface="华文新魏" panose="02010800040101010101" pitchFamily="2" charset="-122"/>
              </a:rPr>
              <a:t>以美剧</a:t>
            </a:r>
            <a:r>
              <a:rPr lang="en-US" altLang="zh-CN" sz="5800" dirty="0" smtClean="0">
                <a:ea typeface="华文新魏" panose="02010800040101010101" pitchFamily="2" charset="-122"/>
              </a:rPr>
              <a:t>《</a:t>
            </a:r>
            <a:r>
              <a:rPr lang="zh-CN" altLang="en-US" sz="5800" dirty="0" smtClean="0">
                <a:ea typeface="华文新魏" panose="02010800040101010101" pitchFamily="2" charset="-122"/>
              </a:rPr>
              <a:t>生活大爆炸</a:t>
            </a:r>
            <a:r>
              <a:rPr lang="en-US" altLang="zh-CN" sz="5800" dirty="0" smtClean="0">
                <a:ea typeface="华文新魏" panose="02010800040101010101" pitchFamily="2" charset="-122"/>
              </a:rPr>
              <a:t>》</a:t>
            </a:r>
          </a:p>
          <a:p>
            <a:pPr marL="349250" lvl="0" indent="-349250" defTabSz="836930">
              <a:lnSpc>
                <a:spcPts val="6500"/>
              </a:lnSpc>
            </a:pPr>
            <a:r>
              <a:rPr lang="en-US" altLang="zh-CN" sz="5800" dirty="0" smtClean="0">
                <a:ea typeface="华文新魏" panose="02010800040101010101" pitchFamily="2" charset="-122"/>
              </a:rPr>
              <a:t>                   </a:t>
            </a:r>
            <a:r>
              <a:rPr lang="zh-CN" altLang="en-US" sz="5800" dirty="0" smtClean="0">
                <a:ea typeface="华文新魏" panose="02010800040101010101" pitchFamily="2" charset="-122"/>
              </a:rPr>
              <a:t>为例</a:t>
            </a:r>
            <a:endParaRPr lang="en-US" altLang="zh-CN" sz="5800" dirty="0" smtClean="0">
              <a:ea typeface="华文新魏" panose="02010800040101010101" pitchFamily="2" charset="-122"/>
            </a:endParaRPr>
          </a:p>
          <a:p>
            <a:pPr marL="349250" lvl="0" indent="-349250" defTabSz="836930">
              <a:lnSpc>
                <a:spcPts val="6500"/>
              </a:lnSpc>
            </a:pPr>
            <a:r>
              <a:rPr lang="zh-CN" altLang="en-US" sz="5800" dirty="0" smtClean="0">
                <a:ea typeface="华文新魏" panose="02010800040101010101" pitchFamily="2" charset="-122"/>
              </a:rPr>
              <a:t>硕 士 生：焦培媛</a:t>
            </a:r>
            <a:endParaRPr lang="en-US" altLang="zh-CN" sz="5800" dirty="0" smtClean="0">
              <a:ea typeface="华文新魏" panose="02010800040101010101" pitchFamily="2" charset="-122"/>
            </a:endParaRPr>
          </a:p>
          <a:p>
            <a:pPr marL="349250" indent="-349250" defTabSz="836930">
              <a:lnSpc>
                <a:spcPts val="6500"/>
              </a:lnSpc>
            </a:pPr>
            <a:r>
              <a:rPr lang="zh-CN" altLang="en-US" sz="5800" dirty="0" smtClean="0">
                <a:ea typeface="华文新魏" panose="02010800040101010101" pitchFamily="2" charset="-122"/>
              </a:rPr>
              <a:t>导      师：谢朝群教授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lvl="0" indent="-349250" defTabSz="836930">
              <a:lnSpc>
                <a:spcPts val="6500"/>
              </a:lnSpc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答辩委员会主席：</a:t>
            </a:r>
            <a:r>
              <a:rPr lang="zh-CN" altLang="en-US" sz="5800" dirty="0" smtClean="0">
                <a:ea typeface="华文新魏" panose="02010800040101010101" pitchFamily="2" charset="-122"/>
              </a:rPr>
              <a:t>何文贤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教    授 （</a:t>
            </a:r>
            <a:r>
              <a:rPr lang="zh-CN" altLang="en-US" sz="5800" dirty="0" smtClean="0">
                <a:ea typeface="华文新魏" panose="02010800040101010101" pitchFamily="2" charset="-122"/>
              </a:rPr>
              <a:t>福建对外经济贸易职业技术学院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）</a:t>
            </a:r>
          </a:p>
          <a:p>
            <a:pPr marL="349250" lvl="0" indent="-349250" defTabSz="836930">
              <a:lnSpc>
                <a:spcPts val="6500"/>
              </a:lnSpc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委                    员：</a:t>
            </a:r>
            <a:r>
              <a:rPr lang="zh-CN" altLang="en-US" sz="5800" dirty="0" smtClean="0">
                <a:ea typeface="华文新魏" panose="02010800040101010101" pitchFamily="2" charset="-122"/>
              </a:rPr>
              <a:t>尤泽顺  教    授 （福建师范大学外国语学院）</a:t>
            </a:r>
            <a:endParaRPr lang="en-US" altLang="zh-CN" sz="5800" dirty="0" smtClean="0">
              <a:ea typeface="华文新魏" panose="02010800040101010101" pitchFamily="2" charset="-122"/>
            </a:endParaRPr>
          </a:p>
          <a:p>
            <a:pPr marL="349250" lvl="0" indent="-349250" defTabSz="836930">
              <a:lnSpc>
                <a:spcPts val="6500"/>
              </a:lnSpc>
            </a:pPr>
            <a:r>
              <a:rPr lang="zh-CN" altLang="en-US" sz="5800" dirty="0" smtClean="0">
                <a:ea typeface="华文新魏" panose="02010800040101010101" pitchFamily="2" charset="-122"/>
              </a:rPr>
              <a:t>                                林大津  教    授 （福建师范大学外国语学院）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              </a:t>
            </a:r>
            <a:r>
              <a:rPr lang="zh-CN" altLang="en-US" sz="5800" dirty="0" smtClean="0">
                <a:ea typeface="华文新魏" panose="02010800040101010101" pitchFamily="2" charset="-122"/>
              </a:rPr>
              <a:t>李荣宝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教    授 （福建师范大学外国语学院）</a:t>
            </a: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5800" dirty="0" smtClean="0">
                <a:ea typeface="华文新魏" panose="02010800040101010101" pitchFamily="2" charset="-122"/>
              </a:rPr>
              <a:t>                                </a:t>
            </a:r>
            <a:r>
              <a:rPr lang="zh-CN" altLang="en-US" sz="5800" smtClean="0">
                <a:ea typeface="华文新魏" panose="02010800040101010101" pitchFamily="2" charset="-122"/>
              </a:rPr>
              <a:t>兰春寿  </a:t>
            </a:r>
            <a:r>
              <a:rPr lang="zh-CN" altLang="en-US" sz="5800" smtClean="0">
                <a:ea typeface="华文新魏" panose="02010800040101010101" pitchFamily="2" charset="-122"/>
              </a:rPr>
              <a:t>教    授 </a:t>
            </a:r>
            <a:r>
              <a:rPr lang="zh-CN" altLang="en-US" sz="5800" dirty="0" smtClean="0">
                <a:ea typeface="华文新魏" panose="02010800040101010101" pitchFamily="2" charset="-122"/>
              </a:rPr>
              <a:t>（福建师范大学外国语学院）</a:t>
            </a:r>
            <a:endParaRPr lang="en-US" altLang="zh-CN" sz="5800" dirty="0" smtClean="0">
              <a:ea typeface="华文新魏" panose="02010800040101010101" pitchFamily="2" charset="-122"/>
            </a:endParaRPr>
          </a:p>
          <a:p>
            <a:pPr marL="349250" indent="-349250" defTabSz="836930">
              <a:lnSpc>
                <a:spcPts val="6500"/>
              </a:lnSpc>
            </a:pPr>
            <a:r>
              <a:rPr lang="zh-CN" altLang="en-US" sz="5800" dirty="0" smtClean="0">
                <a:solidFill>
                  <a:srgbClr val="000000"/>
                </a:solidFill>
                <a:ea typeface="华文新魏" panose="02010800040101010101" pitchFamily="2" charset="-122"/>
              </a:rPr>
              <a:t>                                李光泽  副教授 （福建师范大学外国语学院）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ctr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0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35782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7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35782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7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381</Words>
  <Application>WPS 演示</Application>
  <PresentationFormat>自定义</PresentationFormat>
  <Paragraphs>44</Paragraphs>
  <Slides>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" baseType="lpstr">
      <vt:lpstr>默认设计模板</vt:lpstr>
      <vt:lpstr>幻灯片 1</vt:lpstr>
    </vt:vector>
  </TitlesOfParts>
  <Company>微软中国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Windows 用户</cp:lastModifiedBy>
  <cp:revision>5</cp:revision>
  <dcterms:created xsi:type="dcterms:W3CDTF">2006-12-18T11:41:00Z</dcterms:created>
  <dcterms:modified xsi:type="dcterms:W3CDTF">2020-05-18T14:06:04Z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2052-11.1.0.8696</vt:lpwstr>
  </property>
</Properties>
</file>