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5923875" cy="36725225"/>
  <p:notesSz cx="25099963" cy="35253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67">
          <p15:clr>
            <a:srgbClr val="A4A3A4"/>
          </p15:clr>
        </p15:guide>
        <p15:guide id="2" pos="8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33" d="100"/>
          <a:sy n="33" d="100"/>
        </p:scale>
        <p:origin x="756" y="-388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3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3364833"/>
            <a:ext cx="25347613" cy="287562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9200" b="1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a typeface="华文新魏" panose="02010800040101010101" pitchFamily="2" charset="-122"/>
              </a:rPr>
              <a:t>教育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毕业研究生学位论文答辩</a:t>
            </a: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思维导图在高中英语不同阅读文体中的教学应用研究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王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雪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红 副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探究师生对于混合式学习有效性的观点</a:t>
            </a:r>
            <a:r>
              <a:rPr lang="en-US" altLang="zh-CN" sz="5800" dirty="0">
                <a:ea typeface="华文新魏" panose="02010800040101010101" pitchFamily="2" charset="-122"/>
              </a:rPr>
              <a:t>:</a:t>
            </a:r>
            <a:r>
              <a:rPr lang="zh-CN" altLang="en-US" sz="5800" dirty="0">
                <a:ea typeface="华文新魏" panose="02010800040101010101" pitchFamily="2" charset="-122"/>
              </a:rPr>
              <a:t>基于</a:t>
            </a:r>
            <a:r>
              <a:rPr lang="en-US" altLang="zh-CN" sz="5800" dirty="0">
                <a:ea typeface="华文新魏" panose="02010800040101010101" pitchFamily="2" charset="-122"/>
              </a:rPr>
              <a:t>Q</a:t>
            </a:r>
            <a:r>
              <a:rPr lang="zh-CN" altLang="en-US" sz="5800" dirty="0">
                <a:ea typeface="华文新魏" panose="02010800040101010101" pitchFamily="2" charset="-122"/>
              </a:rPr>
              <a:t>方法的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储昊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孙丽红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3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人教版和仁爱版初中英语教材中的中国文化内容研究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高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婵媛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孙丽红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4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意象图式在英语介词教学中的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应用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孔珊珊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孙丽红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5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重铸和元语言反馈对学生两种不同语法结构习得效果的影响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柯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玉洁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孙丽红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6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基于高中英语阅读教学现状调查的英语阅读生态课堂构建研究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罗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琴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孙丽红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7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高一学生英语写作自我效能感，写作策略与写作成绩的关系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en-US" altLang="zh-CN" sz="5800" dirty="0">
                <a:ea typeface="华文新魏" panose="02010800040101010101" pitchFamily="2" charset="-122"/>
              </a:rPr>
              <a:t>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                  ——</a:t>
            </a:r>
            <a:r>
              <a:rPr lang="zh-CN" altLang="en-US" sz="5800" dirty="0">
                <a:ea typeface="华文新魏" panose="02010800040101010101" pitchFamily="2" charset="-122"/>
              </a:rPr>
              <a:t>以郑州市某中学为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例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陈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静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贾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红光 副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刘晓宁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福州第十八中学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孙丽红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贾红光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李光泽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王焕蒲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福建师范大学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附属中学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2948053"/>
            <a:ext cx="25347613" cy="295897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9200" b="1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a typeface="华文新魏" panose="02010800040101010101" pitchFamily="2" charset="-122"/>
              </a:rPr>
              <a:t>教育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毕业研究生学位论文答辩</a:t>
            </a: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8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多模态理论在初中英语语法教学中的应用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王娅男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贾红光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副教授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9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三种思维导图在初中英语词汇教学中的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张诗</a:t>
            </a:r>
            <a:r>
              <a:rPr lang="zh-CN" altLang="en-US" sz="5800" dirty="0" smtClean="0">
                <a:ea typeface="华文新魏" panose="02010800040101010101" pitchFamily="2" charset="-122"/>
              </a:rPr>
              <a:t>迎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贾红光 副教授</a:t>
            </a:r>
            <a:endParaRPr lang="en-US" altLang="zh-CN" sz="5800" dirty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10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教师元语言反馈对中学生习得动词单三显性和隐性知识的个案研究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何琦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琳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贾红光 副教授</a:t>
            </a:r>
            <a:endParaRPr lang="en-US" altLang="zh-CN" sz="5800" dirty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 smtClean="0">
                <a:ea typeface="华文新魏" panose="02010800040101010101" pitchFamily="2" charset="-122"/>
              </a:rPr>
              <a:t>题  目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11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语言认知技能对汉语儿童英语口语词汇的影响：一项追踪研究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施静怡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noProof="0" dirty="0" smtClean="0">
                <a:ea typeface="华文新魏" panose="02010800040101010101" pitchFamily="2" charset="-122"/>
              </a:rPr>
              <a:t>李光泽</a:t>
            </a:r>
            <a:r>
              <a:rPr lang="zh-CN" altLang="en-US" sz="5800" dirty="0" smtClean="0">
                <a:ea typeface="华文新魏" panose="02010800040101010101" pitchFamily="2" charset="-122"/>
              </a:rPr>
              <a:t> </a:t>
            </a:r>
            <a:r>
              <a:rPr lang="zh-CN" altLang="en-US" sz="5800" dirty="0">
                <a:ea typeface="华文新魏" panose="02010800040101010101" pitchFamily="2" charset="-122"/>
              </a:rPr>
              <a:t>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lang="zh-CN" altLang="en-US" sz="5800" dirty="0">
                <a:ea typeface="华文新魏" panose="02010800040101010101" pitchFamily="2" charset="-122"/>
              </a:rPr>
              <a:t>题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目 </a:t>
            </a:r>
            <a:r>
              <a:rPr lang="en-US" altLang="zh-CN" sz="5800" dirty="0" smtClean="0">
                <a:ea typeface="华文新魏" panose="02010800040101010101" pitchFamily="2" charset="-122"/>
              </a:rPr>
              <a:t>12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自然阅读下语素意识和词义推理能力对英语二语学习者词汇附带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习        得</a:t>
            </a:r>
            <a:r>
              <a:rPr lang="zh-CN" altLang="en-US" sz="5800" dirty="0">
                <a:ea typeface="华文新魏" panose="02010800040101010101" pitchFamily="2" charset="-122"/>
              </a:rPr>
              <a:t>的</a:t>
            </a:r>
            <a:r>
              <a:rPr lang="zh-CN" altLang="en-US" sz="5800" dirty="0" smtClean="0">
                <a:ea typeface="华文新魏" panose="02010800040101010101" pitchFamily="2" charset="-122"/>
              </a:rPr>
              <a:t>作用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庄玉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枫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李光泽 副教授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13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语音意识和正字法意识对自然阅读中英语词汇附带习得的影响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吴文琳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李光泽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副教授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14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英语语言认知技能对汉语儿童英语拼写的影响：来自追踪研究</a:t>
            </a:r>
            <a:r>
              <a:rPr lang="zh-CN" altLang="en-US" sz="5800">
                <a:ea typeface="华文新魏" panose="02010800040101010101" pitchFamily="2" charset="-122"/>
              </a:rPr>
              <a:t>的</a:t>
            </a:r>
            <a:r>
              <a:rPr lang="zh-CN" altLang="en-US" sz="5800" smtClean="0">
                <a:ea typeface="华文新魏" panose="02010800040101010101" pitchFamily="2" charset="-122"/>
              </a:rPr>
              <a:t>证       据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士 生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陈怡清</a:t>
            </a:r>
            <a:endParaRPr lang="en-US" altLang="zh-CN" sz="5800" dirty="0" smtClean="0">
              <a:ea typeface="华文新魏" panose="02010800040101010101" pitchFamily="2" charset="-122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>
                <a:ea typeface="华文新魏" panose="02010800040101010101" pitchFamily="2" charset="-122"/>
              </a:rPr>
              <a:t>李光泽 副教授</a:t>
            </a:r>
            <a:endParaRPr lang="en-US" altLang="zh-CN" sz="5800" dirty="0">
              <a:ea typeface="华文新魏" panose="02010800040101010101" pitchFamily="2" charset="-122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刘晓宁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福州第十八中学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lang="zh-CN" altLang="en-US" sz="5800" dirty="0" smtClean="0">
                <a:ea typeface="华文新魏" panose="02010800040101010101" pitchFamily="2" charset="-122"/>
              </a:rPr>
              <a:t>孙丽红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贾红光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</a:p>
          <a:p>
            <a:pPr marL="349250" lvl="0" indent="-349250" defTabSz="836930">
              <a:lnSpc>
                <a:spcPts val="6500"/>
              </a:lnSpc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altLang="en-US" sz="5800" dirty="0" smtClean="0">
                <a:ea typeface="华文新魏" panose="02010800040101010101" pitchFamily="2" charset="-122"/>
              </a:rPr>
              <a:t>李光泽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lang="zh-CN" altLang="en-US" sz="5800" dirty="0">
                <a:ea typeface="华文新魏" panose="02010800040101010101" pitchFamily="2" charset="-122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王焕蒲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授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</a:t>
            </a:r>
            <a:r>
              <a:rPr kumimoji="0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福建师范大学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附属中学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2039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550</Words>
  <Application>Microsoft Office PowerPoint</Application>
  <PresentationFormat>自定义</PresentationFormat>
  <Paragraphs>63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华文新魏</vt:lpstr>
      <vt:lpstr>宋体</vt:lpstr>
      <vt:lpstr>Arial</vt:lpstr>
      <vt:lpstr>Times New Roman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</cp:lastModifiedBy>
  <cp:revision>12</cp:revision>
  <dcterms:created xsi:type="dcterms:W3CDTF">2006-12-18T11:41:00Z</dcterms:created>
  <dcterms:modified xsi:type="dcterms:W3CDTF">2020-05-17T02:13:48Z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