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25923875" cy="36725225"/>
  <p:notesSz cx="25099645" cy="35253295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4645"/>
  </p:normalViewPr>
  <p:slideViewPr>
    <p:cSldViewPr showGuides="1">
      <p:cViewPr>
        <p:scale>
          <a:sx n="17" d="100"/>
          <a:sy n="17" d="100"/>
        </p:scale>
        <p:origin x="-2220" y="-72"/>
      </p:cViewPr>
      <p:guideLst>
        <p:guide orient="horz" pos="11567"/>
        <p:guide pos="81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104864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4864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标题 1"/>
          <p:cNvSpPr>
            <a:spLocks noGrp="1"/>
          </p:cNvSpPr>
          <p:nvPr>
            <p:ph type="ctrTitle"/>
          </p:nvPr>
        </p:nvSpPr>
        <p:spPr>
          <a:xfrm>
            <a:off x="1944688" y="11409363"/>
            <a:ext cx="22034500" cy="7870825"/>
          </a:xfrm>
        </p:spPr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82" name="副标题 2"/>
          <p:cNvSpPr>
            <a:spLocks noGrp="1"/>
          </p:cNvSpPr>
          <p:nvPr>
            <p:ph type="subTitle" idx="1"/>
          </p:nvPr>
        </p:nvSpPr>
        <p:spPr>
          <a:xfrm>
            <a:off x="3889375" y="20810538"/>
            <a:ext cx="18146713" cy="9385300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104858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58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58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08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0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1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竖排标题 1"/>
          <p:cNvSpPr>
            <a:spLocks noGrp="1"/>
          </p:cNvSpPr>
          <p:nvPr>
            <p:ph type="title" orient="vert"/>
          </p:nvPr>
        </p:nvSpPr>
        <p:spPr>
          <a:xfrm>
            <a:off x="18794413" y="1471613"/>
            <a:ext cx="5832475" cy="31334075"/>
          </a:xfrm>
        </p:spPr>
        <p:txBody>
          <a:bodyPr vert="eaVert"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92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96988" y="1471613"/>
            <a:ext cx="17345025" cy="31334075"/>
          </a:xfrm>
        </p:spPr>
        <p:txBody>
          <a:bodyPr vert="eaVert"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59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59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59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97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59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59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0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标题 1"/>
          <p:cNvSpPr>
            <a:spLocks noGrp="1"/>
          </p:cNvSpPr>
          <p:nvPr>
            <p:ph type="title"/>
          </p:nvPr>
        </p:nvSpPr>
        <p:spPr>
          <a:xfrm>
            <a:off x="2047875" y="23599775"/>
            <a:ext cx="22034500" cy="72929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13" name="文本占位符 2"/>
          <p:cNvSpPr>
            <a:spLocks noGrp="1"/>
          </p:cNvSpPr>
          <p:nvPr>
            <p:ph type="body" idx="1"/>
          </p:nvPr>
        </p:nvSpPr>
        <p:spPr>
          <a:xfrm>
            <a:off x="2047875" y="15565438"/>
            <a:ext cx="22034500" cy="80343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61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1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1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18" name="内容占位符 2"/>
          <p:cNvSpPr>
            <a:spLocks noGrp="1"/>
          </p:cNvSpPr>
          <p:nvPr>
            <p:ph sz="half" idx="1"/>
          </p:nvPr>
        </p:nvSpPr>
        <p:spPr>
          <a:xfrm>
            <a:off x="1296988" y="8569325"/>
            <a:ext cx="11588750" cy="2423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19" name="内容占位符 3"/>
          <p:cNvSpPr>
            <a:spLocks noGrp="1"/>
          </p:cNvSpPr>
          <p:nvPr>
            <p:ph sz="half" idx="2"/>
          </p:nvPr>
        </p:nvSpPr>
        <p:spPr>
          <a:xfrm>
            <a:off x="13038138" y="8569325"/>
            <a:ext cx="11588750" cy="2423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20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21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22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标题 1"/>
          <p:cNvSpPr>
            <a:spLocks noGrp="1"/>
          </p:cNvSpPr>
          <p:nvPr>
            <p:ph type="title"/>
          </p:nvPr>
        </p:nvSpPr>
        <p:spPr>
          <a:xfrm>
            <a:off x="1296988" y="1470025"/>
            <a:ext cx="23331487" cy="6121400"/>
          </a:xfrm>
        </p:spPr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24" name="文本占位符 2"/>
          <p:cNvSpPr>
            <a:spLocks noGrp="1"/>
          </p:cNvSpPr>
          <p:nvPr>
            <p:ph type="body" idx="1"/>
          </p:nvPr>
        </p:nvSpPr>
        <p:spPr>
          <a:xfrm>
            <a:off x="1296988" y="8220075"/>
            <a:ext cx="11453812" cy="3425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625" name="内容占位符 3"/>
          <p:cNvSpPr>
            <a:spLocks noGrp="1"/>
          </p:cNvSpPr>
          <p:nvPr>
            <p:ph sz="half" idx="2"/>
          </p:nvPr>
        </p:nvSpPr>
        <p:spPr>
          <a:xfrm>
            <a:off x="1296988" y="11645900"/>
            <a:ext cx="11453812" cy="211597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26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3168313" y="8220075"/>
            <a:ext cx="11460162" cy="3425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627" name="内容占位符 5"/>
          <p:cNvSpPr>
            <a:spLocks noGrp="1"/>
          </p:cNvSpPr>
          <p:nvPr>
            <p:ph sz="quarter" idx="4"/>
          </p:nvPr>
        </p:nvSpPr>
        <p:spPr>
          <a:xfrm>
            <a:off x="13168313" y="11645900"/>
            <a:ext cx="11460162" cy="211597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28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29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30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88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589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590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32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33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标题 1"/>
          <p:cNvSpPr>
            <a:spLocks noGrp="1"/>
          </p:cNvSpPr>
          <p:nvPr>
            <p:ph type="title"/>
          </p:nvPr>
        </p:nvSpPr>
        <p:spPr>
          <a:xfrm>
            <a:off x="1296988" y="1462088"/>
            <a:ext cx="8528050" cy="6223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35" name="内容占位符 2"/>
          <p:cNvSpPr>
            <a:spLocks noGrp="1"/>
          </p:cNvSpPr>
          <p:nvPr>
            <p:ph idx="1"/>
          </p:nvPr>
        </p:nvSpPr>
        <p:spPr>
          <a:xfrm>
            <a:off x="10136188" y="1462088"/>
            <a:ext cx="14492287" cy="31343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36" name="文本占位符 3"/>
          <p:cNvSpPr>
            <a:spLocks noGrp="1"/>
          </p:cNvSpPr>
          <p:nvPr>
            <p:ph type="body" sz="half" idx="2"/>
          </p:nvPr>
        </p:nvSpPr>
        <p:spPr>
          <a:xfrm>
            <a:off x="1296988" y="7685088"/>
            <a:ext cx="8528050" cy="2512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63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3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3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标题 1"/>
          <p:cNvSpPr>
            <a:spLocks noGrp="1"/>
          </p:cNvSpPr>
          <p:nvPr>
            <p:ph type="title"/>
          </p:nvPr>
        </p:nvSpPr>
        <p:spPr>
          <a:xfrm>
            <a:off x="5081588" y="25707975"/>
            <a:ext cx="15554325" cy="30353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02" name="图片占位符 2"/>
          <p:cNvSpPr>
            <a:spLocks noGrp="1"/>
          </p:cNvSpPr>
          <p:nvPr>
            <p:ph type="pic" idx="1"/>
          </p:nvPr>
        </p:nvSpPr>
        <p:spPr>
          <a:xfrm>
            <a:off x="5081588" y="3281363"/>
            <a:ext cx="15554325" cy="22034500"/>
          </a:xfrm>
        </p:spPr>
        <p:txBody>
          <a:bodyPr vert="horz" wrap="square" lIns="356912" tIns="178452" rIns="356912" bIns="178452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35782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03" name="文本占位符 3"/>
          <p:cNvSpPr>
            <a:spLocks noGrp="1"/>
          </p:cNvSpPr>
          <p:nvPr>
            <p:ph type="body" sz="half" idx="2"/>
          </p:nvPr>
        </p:nvSpPr>
        <p:spPr>
          <a:xfrm>
            <a:off x="5081588" y="28743275"/>
            <a:ext cx="15554325" cy="4310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604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05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06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Rectangle 2"/>
          <p:cNvSpPr>
            <a:spLocks noGrp="1"/>
          </p:cNvSpPr>
          <p:nvPr>
            <p:ph type="title"/>
          </p:nvPr>
        </p:nvSpPr>
        <p:spPr>
          <a:xfrm>
            <a:off x="1296988" y="1471613"/>
            <a:ext cx="23329900" cy="6121400"/>
          </a:xfrm>
          <a:prstGeom prst="rect">
            <a:avLst/>
          </a:prstGeom>
          <a:noFill/>
          <a:ln w="9525">
            <a:noFill/>
          </a:ln>
        </p:spPr>
        <p:txBody>
          <a:bodyPr lIns="356912" tIns="178452" rIns="356912" bIns="178452"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48577" name="Rectangle 3"/>
          <p:cNvSpPr>
            <a:spLocks noGrp="1"/>
          </p:cNvSpPr>
          <p:nvPr>
            <p:ph type="body" idx="1"/>
          </p:nvPr>
        </p:nvSpPr>
        <p:spPr>
          <a:xfrm>
            <a:off x="1296988" y="8569325"/>
            <a:ext cx="23329900" cy="24236363"/>
          </a:xfrm>
          <a:prstGeom prst="rect">
            <a:avLst/>
          </a:prstGeom>
          <a:noFill/>
          <a:ln w="9525">
            <a:noFill/>
          </a:ln>
        </p:spPr>
        <p:txBody>
          <a:bodyPr lIns="356912" tIns="178452" rIns="356912" bIns="178452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6988" y="33440688"/>
            <a:ext cx="6048375" cy="2549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56912" tIns="178452" rIns="356912" bIns="178452" numCol="1" anchor="t" anchorCtr="0" compatLnSpc="1"/>
          <a:lstStyle>
            <a:lvl1pPr>
              <a:defRPr sz="5600">
                <a:latin typeface="Arial" panose="020B0604020202020204" pitchFamily="34" charset="0"/>
              </a:defRPr>
            </a:lvl1pPr>
          </a:lstStyle>
          <a:p>
            <a:pPr lvl="0" eaLnBrk="1" hangingPunct="1"/>
            <a:endParaRPr lang="en-US" altLang="zh-CN" dirty="0"/>
          </a:p>
        </p:txBody>
      </p:sp>
      <p:sp>
        <p:nvSpPr>
          <p:cNvPr id="104857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856663" y="33440688"/>
            <a:ext cx="8210550" cy="2549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56912" tIns="178452" rIns="356912" bIns="178452" numCol="1" anchor="t" anchorCtr="0" compatLnSpc="1"/>
          <a:lstStyle>
            <a:lvl1pPr algn="ctr">
              <a:defRPr sz="5600">
                <a:latin typeface="Arial" panose="020B0604020202020204" pitchFamily="34" charset="0"/>
              </a:defRPr>
            </a:lvl1pPr>
          </a:lstStyle>
          <a:p>
            <a:pPr lvl="0" eaLnBrk="1" hangingPunct="1"/>
            <a:endParaRPr lang="en-US" altLang="zh-CN" dirty="0"/>
          </a:p>
        </p:txBody>
      </p:sp>
      <p:sp>
        <p:nvSpPr>
          <p:cNvPr id="104858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8578513" y="33440688"/>
            <a:ext cx="6048375" cy="2549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56912" tIns="178452" rIns="356912" bIns="178452" numCol="1" anchor="t" anchorCtr="0" compatLnSpc="1"/>
          <a:lstStyle>
            <a:lvl1pPr algn="r">
              <a:defRPr sz="5600">
                <a:latin typeface="Arial" panose="020B060402020202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1339850" indent="-1339850" algn="l" defTabSz="3578225" rtl="0" fontAlgn="base">
        <a:spcBef>
          <a:spcPct val="20000"/>
        </a:spcBef>
        <a:spcAft>
          <a:spcPct val="0"/>
        </a:spcAft>
        <a:buChar char="•"/>
        <a:defRPr sz="12700">
          <a:solidFill>
            <a:schemeClr val="tx1"/>
          </a:solidFill>
          <a:latin typeface="+mn-lt"/>
          <a:ea typeface="+mn-ea"/>
          <a:cs typeface="+mn-cs"/>
        </a:defRPr>
      </a:lvl1pPr>
      <a:lvl2pPr marL="2907030" indent="-1114425" algn="l" defTabSz="3578225" rtl="0" fontAlgn="base">
        <a:spcBef>
          <a:spcPct val="20000"/>
        </a:spcBef>
        <a:spcAft>
          <a:spcPct val="0"/>
        </a:spcAft>
        <a:buChar char="–"/>
        <a:defRPr sz="10800">
          <a:solidFill>
            <a:schemeClr val="tx1"/>
          </a:solidFill>
          <a:latin typeface="+mn-lt"/>
          <a:ea typeface="+mn-ea"/>
        </a:defRPr>
      </a:lvl2pPr>
      <a:lvl3pPr marL="4473575" indent="-895350" algn="l" defTabSz="3578225" rtl="0" fontAlgn="base">
        <a:spcBef>
          <a:spcPct val="20000"/>
        </a:spcBef>
        <a:spcAft>
          <a:spcPct val="0"/>
        </a:spcAft>
        <a:buChar char="•"/>
        <a:defRPr sz="9300">
          <a:solidFill>
            <a:schemeClr val="tx1"/>
          </a:solidFill>
          <a:latin typeface="+mn-lt"/>
          <a:ea typeface="+mn-ea"/>
        </a:defRPr>
      </a:lvl3pPr>
      <a:lvl4pPr marL="6266180" indent="-897255" algn="l" defTabSz="3578225" rtl="0" fontAlgn="base">
        <a:spcBef>
          <a:spcPct val="20000"/>
        </a:spcBef>
        <a:spcAft>
          <a:spcPct val="0"/>
        </a:spcAft>
        <a:buChar char="–"/>
        <a:defRPr sz="7900">
          <a:solidFill>
            <a:schemeClr val="tx1"/>
          </a:solidFill>
          <a:latin typeface="+mn-lt"/>
          <a:ea typeface="+mn-ea"/>
        </a:defRPr>
      </a:lvl4pPr>
      <a:lvl5pPr marL="80505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5pPr>
      <a:lvl6pPr marL="85077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6pPr>
      <a:lvl7pPr marL="89649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7pPr>
      <a:lvl8pPr marL="94221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8pPr>
      <a:lvl9pPr marL="98793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 cstate="print"/>
          <a:tile tx="0" ty="0" sx="100000" sy="100000" flip="none" algn="tl"/>
        </a:blipFill>
        <a:effectLst/>
      </p:bgPr>
    </p:bg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3" descr="C:\Users\Administrator\Desktop\背景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3519" y="-2159668"/>
            <a:ext cx="26111703" cy="39172352"/>
          </a:xfrm>
          <a:prstGeom prst="rect">
            <a:avLst/>
          </a:prstGeom>
          <a:noFill/>
        </p:spPr>
      </p:pic>
      <p:sp>
        <p:nvSpPr>
          <p:cNvPr id="1048586" name="Rectangle 235"/>
          <p:cNvSpPr>
            <a:spLocks noChangeArrowheads="1"/>
          </p:cNvSpPr>
          <p:nvPr/>
        </p:nvSpPr>
        <p:spPr bwMode="auto">
          <a:xfrm>
            <a:off x="504825" y="-2514503"/>
            <a:ext cx="25347613" cy="4051490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83494" tIns="41733" rIns="83494" bIns="41733" anchor="ctr">
            <a:spAutoFit/>
          </a:bodyPr>
          <a:p>
            <a:pPr marL="349250" marR="0" lvl="0" indent="-349250" algn="ctr" defTabSz="8369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外国语学院</a:t>
            </a:r>
            <a:endParaRPr kumimoji="0" lang="en-US" altLang="zh-CN" sz="9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ctr" defTabSz="8369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翻译硕士 </a:t>
            </a:r>
            <a:r>
              <a:rPr kumimoji="0" lang="en-US" altLang="zh-CN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2020</a:t>
            </a:r>
            <a:r>
              <a:rPr kumimoji="0" lang="zh-CN" altLang="en-US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届毕业研究生学位论文答辩</a:t>
            </a:r>
            <a:endParaRPr kumimoji="0" lang="zh-CN" altLang="en-US" sz="9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8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>
              <a:lnSpc>
                <a:spcPts val="4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1：高中生英语概要写作能力发展研究</a:t>
            </a:r>
            <a:r>
              <a:rPr kumimoji="0" lang="zh-CN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：</a:t>
            </a:r>
            <a:r>
              <a:rPr kumimoji="0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语篇衔接理论视角</a:t>
            </a:r>
            <a:endParaRPr kumimoji="0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>
              <a:lnSpc>
                <a:spcPts val="4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生：黄玲琴</a:t>
            </a:r>
            <a:endParaRPr kumimoji="0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>
              <a:lnSpc>
                <a:spcPts val="4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师：岳峰 教授</a:t>
            </a:r>
            <a:endParaRPr kumimoji="0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>
              <a:lnSpc>
                <a:spcPts val="4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2：基于布鲁姆目标下的批判性阅读教学模式在高中英语阅读课</a:t>
            </a:r>
            <a:endParaRPr kumimoji="0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>
              <a:lnSpc>
                <a:spcPts val="4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</a:t>
            </a:r>
            <a:r>
              <a:rPr kumimoji="0" lang="zh-CN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中</a:t>
            </a:r>
            <a:r>
              <a:rPr kumimoji="0" lang="zh-CN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的实证研究</a:t>
            </a:r>
            <a:r>
              <a:rPr kumimoji="0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</a:t>
            </a:r>
            <a:endParaRPr kumimoji="0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>
              <a:lnSpc>
                <a:spcPts val="4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生：周海燕</a:t>
            </a:r>
            <a:endParaRPr kumimoji="0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>
              <a:lnSpc>
                <a:spcPts val="4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师：郑静 教授</a:t>
            </a:r>
            <a:endParaRPr kumimoji="0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>
              <a:lnSpc>
                <a:spcPts val="4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3：高中生普通话和英语叙事能力关系研究</a:t>
            </a:r>
            <a:endParaRPr kumimoji="0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>
              <a:lnSpc>
                <a:spcPts val="4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生：李晓燕</a:t>
            </a:r>
            <a:endParaRPr kumimoji="0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>
              <a:lnSpc>
                <a:spcPts val="4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师：陈素梅 </a:t>
            </a:r>
            <a:r>
              <a:rPr kumimoji="0" lang="zh-CN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副</a:t>
            </a:r>
            <a:r>
              <a:rPr kumimoji="0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教授</a:t>
            </a:r>
            <a:endParaRPr kumimoji="0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>
              <a:lnSpc>
                <a:spcPts val="4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4：方言经验对高中生英语叙事能力的影响</a:t>
            </a:r>
            <a:endParaRPr kumimoji="0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>
              <a:lnSpc>
                <a:spcPts val="4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生：徐怡芳</a:t>
            </a:r>
            <a:endParaRPr kumimoji="0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>
              <a:lnSpc>
                <a:spcPts val="4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sz="54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陈素梅 </a:t>
            </a:r>
            <a:r>
              <a:rPr lang="zh-CN" sz="54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副</a:t>
            </a:r>
            <a:r>
              <a:rPr sz="54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教授</a:t>
            </a:r>
            <a:endParaRPr kumimoji="0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>
              <a:lnSpc>
                <a:spcPts val="4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5：认知控制对高中生英语写作的影响</a:t>
            </a:r>
            <a:endParaRPr kumimoji="0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>
              <a:lnSpc>
                <a:spcPts val="4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生：薛</a:t>
            </a:r>
            <a:r>
              <a:rPr kumimoji="0" lang="zh-CN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瑱</a:t>
            </a:r>
            <a:endParaRPr kumimoji="0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>
              <a:lnSpc>
                <a:spcPts val="4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sz="54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陈素梅 </a:t>
            </a:r>
            <a:r>
              <a:rPr lang="zh-CN" sz="54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副</a:t>
            </a:r>
            <a:r>
              <a:rPr sz="54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教授</a:t>
            </a:r>
            <a:endParaRPr kumimoji="0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>
              <a:lnSpc>
                <a:spcPts val="4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6：高中英语阅读理解中的双重认知控制研究</a:t>
            </a:r>
            <a:endParaRPr kumimoji="0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>
              <a:lnSpc>
                <a:spcPts val="4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生：周燕婷</a:t>
            </a:r>
            <a:endParaRPr kumimoji="0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>
              <a:lnSpc>
                <a:spcPts val="4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sz="54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陈素梅 </a:t>
            </a:r>
            <a:r>
              <a:rPr lang="zh-CN" sz="54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副</a:t>
            </a:r>
            <a:r>
              <a:rPr sz="54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教授</a:t>
            </a:r>
            <a:endParaRPr kumimoji="0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>
              <a:lnSpc>
                <a:spcPts val="4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7：高中生英语词汇质量对其英语听力理解的影响研究</a:t>
            </a:r>
            <a:endParaRPr kumimoji="0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>
              <a:lnSpc>
                <a:spcPts val="4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生：何冬冬</a:t>
            </a:r>
            <a:endParaRPr kumimoji="0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>
              <a:lnSpc>
                <a:spcPts val="4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sz="54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陈素梅 </a:t>
            </a:r>
            <a:r>
              <a:rPr lang="zh-CN" sz="54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副</a:t>
            </a:r>
            <a:r>
              <a:rPr sz="54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教授</a:t>
            </a:r>
            <a:endParaRPr kumimoji="0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>
              <a:lnSpc>
                <a:spcPts val="4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4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题  目  </a:t>
            </a:r>
            <a:r>
              <a:rPr lang="en-US" sz="54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8</a:t>
            </a:r>
            <a:r>
              <a:rPr lang="zh-CN" altLang="en-US" sz="54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：四种预览模式对不同水平高中生听力理解的影响</a:t>
            </a:r>
            <a:endParaRPr lang="zh-CN" altLang="en-US" sz="54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>
              <a:lnSpc>
                <a:spcPts val="4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4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硕 士 生：白莎莉</a:t>
            </a:r>
            <a:endParaRPr sz="54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>
              <a:lnSpc>
                <a:spcPts val="4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4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导      师：</a:t>
            </a:r>
            <a:r>
              <a:rPr sz="54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陈素梅 </a:t>
            </a:r>
            <a:r>
              <a:rPr lang="zh-CN" sz="54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副</a:t>
            </a:r>
            <a:r>
              <a:rPr sz="54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教授</a:t>
            </a:r>
            <a:endParaRPr sz="54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>
              <a:lnSpc>
                <a:spcPts val="4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sz="54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>
              <a:lnSpc>
                <a:spcPts val="4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sz="54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>
              <a:lnSpc>
                <a:spcPts val="4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4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答辩委员会主席：</a:t>
            </a:r>
            <a:r>
              <a:rPr lang="zh-CN" sz="54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林明金</a:t>
            </a:r>
            <a:r>
              <a:rPr sz="54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 教    授     （福建师范大学</a:t>
            </a:r>
            <a:r>
              <a:rPr lang="zh-CN" sz="54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外国语学院</a:t>
            </a:r>
            <a:r>
              <a:rPr sz="54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）</a:t>
            </a:r>
            <a:endParaRPr sz="54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>
              <a:lnSpc>
                <a:spcPts val="4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4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委                    员：岳    峰  教    授     （福建师范大学外国语学院）</a:t>
            </a:r>
            <a:endParaRPr sz="54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>
              <a:lnSpc>
                <a:spcPts val="4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4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                               </a:t>
            </a:r>
            <a:r>
              <a:rPr lang="zh-CN" sz="54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郑</a:t>
            </a:r>
            <a:r>
              <a:rPr sz="54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   </a:t>
            </a:r>
            <a:r>
              <a:rPr lang="zh-CN" sz="54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静</a:t>
            </a:r>
            <a:r>
              <a:rPr sz="54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 教    授     （福建师范大学福清分校）</a:t>
            </a:r>
            <a:endParaRPr kumimoji="0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>
              <a:lnSpc>
                <a:spcPts val="4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4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                               </a:t>
            </a:r>
            <a:r>
              <a:rPr lang="zh-CN" sz="54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陈素梅</a:t>
            </a:r>
            <a:r>
              <a:rPr sz="54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 副教授     （福建师范大学外国语学院</a:t>
            </a:r>
            <a:r>
              <a:rPr lang="zh-CN" sz="54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）</a:t>
            </a:r>
            <a:endParaRPr kumimoji="0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>
              <a:lnSpc>
                <a:spcPts val="4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4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                               </a:t>
            </a:r>
            <a:r>
              <a:rPr lang="zh-CN" sz="54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郭彩凤</a:t>
            </a:r>
            <a:r>
              <a:rPr sz="54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 </a:t>
            </a:r>
            <a:r>
              <a:rPr lang="zh-CN" sz="54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高级教师</a:t>
            </a:r>
            <a:r>
              <a:rPr sz="54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（</a:t>
            </a:r>
            <a:r>
              <a:rPr lang="zh-CN" sz="54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福州高级中学</a:t>
            </a:r>
            <a:r>
              <a:rPr sz="54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）</a:t>
            </a:r>
            <a:endParaRPr kumimoji="0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>
              <a:lnSpc>
                <a:spcPts val="4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>
              <a:lnSpc>
                <a:spcPts val="4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4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题  目  </a:t>
            </a:r>
            <a:r>
              <a:rPr lang="en-US" sz="54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9</a:t>
            </a:r>
            <a:r>
              <a:rPr lang="zh-CN" altLang="en-US" sz="54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：学科育人视域下的福州市高中英语学科与“思政教育”的</a:t>
            </a:r>
            <a:endParaRPr lang="zh-CN" altLang="en-US" sz="54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>
              <a:lnSpc>
                <a:spcPts val="4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54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                  融合现状、问题及对策</a:t>
            </a:r>
            <a:endParaRPr lang="zh-CN" altLang="en-US" sz="54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>
              <a:lnSpc>
                <a:spcPts val="4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4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硕 士 生：林丽芬</a:t>
            </a:r>
            <a:endParaRPr sz="54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>
              <a:lnSpc>
                <a:spcPts val="4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4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导      师：</a:t>
            </a:r>
            <a:r>
              <a:rPr lang="zh-CN" sz="54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林明金 教授</a:t>
            </a:r>
            <a:endParaRPr lang="zh-CN" sz="54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>
              <a:lnSpc>
                <a:spcPts val="4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4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题  目</a:t>
            </a:r>
            <a:r>
              <a:rPr lang="en-US" sz="54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10</a:t>
            </a:r>
            <a:r>
              <a:rPr lang="zh-CN" altLang="en-US" sz="54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：基于语料库的人教版和仁爱版初中英语教材词汇分布及呈</a:t>
            </a:r>
            <a:endParaRPr lang="zh-CN" altLang="en-US" sz="54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>
              <a:lnSpc>
                <a:spcPts val="4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54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                 现对比研究</a:t>
            </a:r>
            <a:endParaRPr lang="zh-CN" altLang="en-US" sz="54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>
              <a:lnSpc>
                <a:spcPts val="4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4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硕 士 生：朱凌璇</a:t>
            </a:r>
            <a:endParaRPr sz="54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>
              <a:lnSpc>
                <a:spcPts val="4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4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导      师：</a:t>
            </a:r>
            <a:r>
              <a:rPr lang="zh-CN" sz="54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林明金 教授</a:t>
            </a:r>
            <a:endParaRPr lang="zh-CN" sz="54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>
              <a:lnSpc>
                <a:spcPts val="4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4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题  目</a:t>
            </a:r>
            <a:r>
              <a:rPr lang="en-US" sz="54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11</a:t>
            </a:r>
            <a:r>
              <a:rPr lang="zh-CN" altLang="en-US" sz="54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：多轮续写和对比续写对克服高中英语写作读后续写任务中</a:t>
            </a:r>
            <a:endParaRPr lang="zh-CN" altLang="en-US" sz="54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>
              <a:lnSpc>
                <a:spcPts val="4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54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                 协同弱化问题的实证研究</a:t>
            </a:r>
            <a:endParaRPr lang="zh-CN" altLang="en-US" sz="54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>
              <a:lnSpc>
                <a:spcPts val="4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4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硕 士 生：闻书贤</a:t>
            </a:r>
            <a:endParaRPr sz="54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>
              <a:lnSpc>
                <a:spcPts val="4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4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导      师：</a:t>
            </a:r>
            <a:r>
              <a:rPr lang="zh-CN" sz="54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林明金 教授</a:t>
            </a:r>
            <a:endParaRPr lang="zh-CN" sz="54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>
              <a:lnSpc>
                <a:spcPts val="4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4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题  目</a:t>
            </a:r>
            <a:r>
              <a:rPr lang="en-US" sz="54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12</a:t>
            </a:r>
            <a:r>
              <a:rPr lang="zh-CN" altLang="en-US" sz="54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：高中生英语读写水平与概念语法隐喻产出能力的关系-以莆</a:t>
            </a:r>
            <a:endParaRPr lang="zh-CN" altLang="en-US" sz="54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>
              <a:lnSpc>
                <a:spcPts val="4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54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                 田八中为例</a:t>
            </a:r>
            <a:endParaRPr lang="zh-CN" altLang="en-US" sz="54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>
              <a:lnSpc>
                <a:spcPts val="4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4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硕 士 生：叶芝</a:t>
            </a:r>
            <a:endParaRPr sz="54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>
              <a:lnSpc>
                <a:spcPts val="4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4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导      师：</a:t>
            </a:r>
            <a:r>
              <a:rPr lang="zh-CN" sz="54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林明金 教授</a:t>
            </a:r>
            <a:endParaRPr lang="zh-CN" sz="54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>
              <a:lnSpc>
                <a:spcPts val="4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sz="54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>
              <a:lnSpc>
                <a:spcPts val="4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CN" altLang="en-US" sz="54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>
              <a:lnSpc>
                <a:spcPts val="4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4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答辩委员会主席：</a:t>
            </a:r>
            <a:r>
              <a:rPr sz="54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岳    峰  教    授     （福建师范大学外国语学院）</a:t>
            </a:r>
            <a:endParaRPr sz="54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>
              <a:lnSpc>
                <a:spcPts val="4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4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委                    员：</a:t>
            </a:r>
            <a:r>
              <a:rPr lang="zh-CN" sz="54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林明金</a:t>
            </a:r>
            <a:r>
              <a:rPr sz="54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 教    授     （福建师范大学</a:t>
            </a:r>
            <a:r>
              <a:rPr lang="zh-CN" sz="54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外国语学院</a:t>
            </a:r>
            <a:r>
              <a:rPr sz="54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）</a:t>
            </a:r>
            <a:endParaRPr kumimoji="0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>
              <a:lnSpc>
                <a:spcPts val="4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4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                               </a:t>
            </a:r>
            <a:r>
              <a:rPr lang="zh-CN" sz="54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郑</a:t>
            </a:r>
            <a:r>
              <a:rPr sz="54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   </a:t>
            </a:r>
            <a:r>
              <a:rPr lang="zh-CN" sz="54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静</a:t>
            </a:r>
            <a:r>
              <a:rPr sz="54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 教    授     （</a:t>
            </a:r>
            <a:r>
              <a:rPr sz="54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福建师范大学福清分校</a:t>
            </a:r>
            <a:r>
              <a:rPr sz="54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）</a:t>
            </a:r>
            <a:endParaRPr kumimoji="0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>
              <a:lnSpc>
                <a:spcPts val="4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4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                               </a:t>
            </a:r>
            <a:r>
              <a:rPr lang="zh-CN" sz="54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陈素梅</a:t>
            </a:r>
            <a:r>
              <a:rPr sz="54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 </a:t>
            </a:r>
            <a:r>
              <a:rPr sz="54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副教授</a:t>
            </a:r>
            <a:r>
              <a:rPr sz="54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    （福建师范大学</a:t>
            </a:r>
            <a:r>
              <a:rPr sz="54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外国语学院</a:t>
            </a:r>
            <a:r>
              <a:rPr lang="zh-CN" sz="54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）</a:t>
            </a:r>
            <a:endParaRPr kumimoji="0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>
              <a:lnSpc>
                <a:spcPts val="4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4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                               </a:t>
            </a:r>
            <a:r>
              <a:rPr lang="zh-CN" sz="54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郭彩凤</a:t>
            </a:r>
            <a:r>
              <a:rPr sz="54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 </a:t>
            </a:r>
            <a:r>
              <a:rPr lang="zh-CN" sz="54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高级教师</a:t>
            </a:r>
            <a:r>
              <a:rPr sz="54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（</a:t>
            </a:r>
            <a:r>
              <a:rPr lang="zh-CN" sz="54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福州高级中学</a:t>
            </a:r>
            <a:r>
              <a:rPr sz="54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）</a:t>
            </a:r>
            <a:endParaRPr kumimoji="0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ctr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35782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7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35782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7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1337</Words>
  <Application>WPS 演示</Application>
  <PresentationFormat/>
  <Paragraphs>62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宋体</vt:lpstr>
      <vt:lpstr>Wingdings</vt:lpstr>
      <vt:lpstr>Times New Roman</vt:lpstr>
      <vt:lpstr>华文新魏</vt:lpstr>
      <vt:lpstr>微软雅黑</vt:lpstr>
      <vt:lpstr>Arial Unicode MS</vt:lpstr>
      <vt:lpstr>默认设计模板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lulu</cp:lastModifiedBy>
  <cp:revision>21</cp:revision>
  <dcterms:created xsi:type="dcterms:W3CDTF">2020-05-17T07:07:00Z</dcterms:created>
  <dcterms:modified xsi:type="dcterms:W3CDTF">2020-05-20T07:11:21Z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2052-11.1.0.9662</vt:lpwstr>
  </property>
</Properties>
</file>