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25923875" cy="36725225"/>
  <p:notesSz cx="25099963" cy="35253613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71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45"/>
  </p:normalViewPr>
  <p:slideViewPr>
    <p:cSldViewPr showGuides="1">
      <p:cViewPr>
        <p:scale>
          <a:sx n="17" d="100"/>
          <a:sy n="17" d="100"/>
        </p:scale>
        <p:origin x="-2826" y="-414"/>
      </p:cViewPr>
      <p:guideLst>
        <p:guide orient="horz" pos="11567"/>
        <p:guide pos="81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44688" y="11409363"/>
            <a:ext cx="22034500" cy="78708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89375" y="20810538"/>
            <a:ext cx="18146713" cy="93853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8794413" y="1471613"/>
            <a:ext cx="5832475" cy="313340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96988" y="1471613"/>
            <a:ext cx="17345025" cy="313340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47875" y="23599775"/>
            <a:ext cx="22034500" cy="72929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47875" y="15565438"/>
            <a:ext cx="22034500" cy="80343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96988" y="8569325"/>
            <a:ext cx="11588750" cy="2423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038138" y="8569325"/>
            <a:ext cx="11588750" cy="2423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6988" y="1470025"/>
            <a:ext cx="23331487" cy="61214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6988" y="8220075"/>
            <a:ext cx="11453812" cy="3425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96988" y="11645900"/>
            <a:ext cx="11453812" cy="211597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3168313" y="8220075"/>
            <a:ext cx="11460162" cy="3425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3168313" y="11645900"/>
            <a:ext cx="11460162" cy="211597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6988" y="1462088"/>
            <a:ext cx="8528050" cy="6223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136188" y="1462088"/>
            <a:ext cx="14492287" cy="31343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96988" y="7685088"/>
            <a:ext cx="8528050" cy="2512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1588" y="25707975"/>
            <a:ext cx="15554325" cy="3035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81588" y="3281363"/>
            <a:ext cx="15554325" cy="22034500"/>
          </a:xfrm>
        </p:spPr>
        <p:txBody>
          <a:bodyPr vert="horz" wrap="square" lIns="356912" tIns="178452" rIns="356912" bIns="178452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35782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81588" y="28743275"/>
            <a:ext cx="15554325" cy="4310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1296988" y="1471613"/>
            <a:ext cx="23329900" cy="6121400"/>
          </a:xfrm>
          <a:prstGeom prst="rect">
            <a:avLst/>
          </a:prstGeom>
          <a:noFill/>
          <a:ln w="9525">
            <a:noFill/>
          </a:ln>
        </p:spPr>
        <p:txBody>
          <a:bodyPr lIns="356912" tIns="178452" rIns="356912" bIns="178452"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1296988" y="8569325"/>
            <a:ext cx="23329900" cy="24236363"/>
          </a:xfrm>
          <a:prstGeom prst="rect">
            <a:avLst/>
          </a:prstGeom>
          <a:noFill/>
          <a:ln w="9525">
            <a:noFill/>
          </a:ln>
        </p:spPr>
        <p:txBody>
          <a:bodyPr lIns="356912" tIns="178452" rIns="356912" bIns="178452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6988" y="33440688"/>
            <a:ext cx="6048375" cy="2549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56912" tIns="178452" rIns="356912" bIns="178452" numCol="1" anchor="t" anchorCtr="0" compatLnSpc="1"/>
          <a:lstStyle>
            <a:lvl1pPr>
              <a:defRPr sz="560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856663" y="33440688"/>
            <a:ext cx="8210550" cy="2549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56912" tIns="178452" rIns="356912" bIns="178452" numCol="1" anchor="t" anchorCtr="0" compatLnSpc="1"/>
          <a:lstStyle>
            <a:lvl1pPr algn="ctr">
              <a:defRPr sz="560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578513" y="33440688"/>
            <a:ext cx="6048375" cy="2549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356912" tIns="178452" rIns="356912" bIns="178452" numCol="1" anchor="t" anchorCtr="0" compatLnSpc="1"/>
          <a:lstStyle>
            <a:lvl1pPr algn="r">
              <a:defRPr sz="56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/>
              <a:t>‹#›</a:t>
            </a:fld>
            <a:endParaRPr lang="en-US" altLang="zh-CN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357822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1339850" indent="-1339850" algn="l" defTabSz="3578225" rtl="0" fontAlgn="base">
        <a:spcBef>
          <a:spcPct val="20000"/>
        </a:spcBef>
        <a:spcAft>
          <a:spcPct val="0"/>
        </a:spcAft>
        <a:buChar char="•"/>
        <a:defRPr sz="12700">
          <a:solidFill>
            <a:schemeClr val="tx1"/>
          </a:solidFill>
          <a:latin typeface="+mn-lt"/>
          <a:ea typeface="+mn-ea"/>
          <a:cs typeface="+mn-cs"/>
        </a:defRPr>
      </a:lvl1pPr>
      <a:lvl2pPr marL="2907030" indent="-1114425" algn="l" defTabSz="3578225" rtl="0" fontAlgn="base">
        <a:spcBef>
          <a:spcPct val="20000"/>
        </a:spcBef>
        <a:spcAft>
          <a:spcPct val="0"/>
        </a:spcAft>
        <a:buChar char="–"/>
        <a:defRPr sz="10800">
          <a:solidFill>
            <a:schemeClr val="tx1"/>
          </a:solidFill>
          <a:latin typeface="+mn-lt"/>
          <a:ea typeface="+mn-ea"/>
        </a:defRPr>
      </a:lvl2pPr>
      <a:lvl3pPr marL="4473575" indent="-895350" algn="l" defTabSz="3578225" rtl="0" fontAlgn="base">
        <a:spcBef>
          <a:spcPct val="20000"/>
        </a:spcBef>
        <a:spcAft>
          <a:spcPct val="0"/>
        </a:spcAft>
        <a:buChar char="•"/>
        <a:defRPr sz="9300">
          <a:solidFill>
            <a:schemeClr val="tx1"/>
          </a:solidFill>
          <a:latin typeface="+mn-lt"/>
          <a:ea typeface="+mn-ea"/>
        </a:defRPr>
      </a:lvl3pPr>
      <a:lvl4pPr marL="6266180" indent="-897255" algn="l" defTabSz="3578225" rtl="0" fontAlgn="base">
        <a:spcBef>
          <a:spcPct val="20000"/>
        </a:spcBef>
        <a:spcAft>
          <a:spcPct val="0"/>
        </a:spcAft>
        <a:buChar char="–"/>
        <a:defRPr sz="7900">
          <a:solidFill>
            <a:schemeClr val="tx1"/>
          </a:solidFill>
          <a:latin typeface="+mn-lt"/>
          <a:ea typeface="+mn-ea"/>
        </a:defRPr>
      </a:lvl4pPr>
      <a:lvl5pPr marL="80505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5pPr>
      <a:lvl6pPr marL="85077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6pPr>
      <a:lvl7pPr marL="89649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7pPr>
      <a:lvl8pPr marL="94221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8pPr>
      <a:lvl9pPr marL="9879330" indent="-889000" algn="l" defTabSz="3578225" rtl="0" fontAlgn="base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Desktop\未标题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25966671" cy="39676981"/>
          </a:xfrm>
          <a:prstGeom prst="rect">
            <a:avLst/>
          </a:prstGeom>
          <a:noFill/>
        </p:spPr>
      </p:pic>
      <p:sp>
        <p:nvSpPr>
          <p:cNvPr id="3307" name="Rectangle 235"/>
          <p:cNvSpPr>
            <a:spLocks noChangeArrowheads="1"/>
          </p:cNvSpPr>
          <p:nvPr/>
        </p:nvSpPr>
        <p:spPr bwMode="auto">
          <a:xfrm>
            <a:off x="618490" y="-2982376"/>
            <a:ext cx="25347613" cy="445939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83494" tIns="41733" rIns="83494" bIns="41733" anchor="ctr">
            <a:spAutoFit/>
          </a:bodyPr>
          <a:lstStyle/>
          <a:p>
            <a:pPr marL="349250" marR="0" lvl="0" indent="-349250" algn="ctr" defTabSz="8369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外国语学院</a:t>
            </a:r>
            <a:endParaRPr kumimoji="0" lang="en-US" altLang="zh-CN" sz="9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ctr" defTabSz="8369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2020</a:t>
            </a:r>
            <a:r>
              <a:rPr kumimoji="0" lang="zh-CN" altLang="en-US" sz="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年夏季第二批研究生学位论文答辩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8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1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：战争中的成长——探究《所有我们看不见的光》的成长主题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生：钟景美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师：张昌宋 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教授</a:t>
            </a:r>
            <a:endParaRPr kumimoji="0" lang="en-US" altLang="zh-CN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5800" dirty="0">
              <a:ea typeface="华文新魏" panose="02010800040101010101" pitchFamily="2" charset="-122"/>
            </a:endParaRPr>
          </a:p>
          <a:p>
            <a:pPr marL="349250" lvl="0" indent="-349250" defTabSz="836930">
              <a:lnSpc>
                <a:spcPts val="6500"/>
              </a:lnSpc>
              <a:defRPr/>
            </a:pPr>
            <a:r>
              <a:rPr lang="zh-CN" altLang="en-US" sz="5800" dirty="0">
                <a:ea typeface="华文新魏" panose="02010800040101010101" pitchFamily="2" charset="-122"/>
                <a:sym typeface="+mn-ea"/>
              </a:rPr>
              <a:t>答辩委员会主席：尤泽顺  教    授    （福建师范大学外国语学院）</a:t>
            </a:r>
            <a:endParaRPr lang="zh-CN" altLang="en-US" sz="5800" dirty="0">
              <a:ea typeface="华文新魏" panose="02010800040101010101" pitchFamily="2" charset="-122"/>
            </a:endParaRPr>
          </a:p>
          <a:p>
            <a:pPr marL="349250" lvl="0" indent="-349250" defTabSz="836930">
              <a:lnSpc>
                <a:spcPts val="6500"/>
              </a:lnSpc>
              <a:defRPr/>
            </a:pPr>
            <a:r>
              <a:rPr lang="zh-CN" altLang="en-US" sz="5800" dirty="0">
                <a:ea typeface="华文新魏" panose="02010800040101010101" pitchFamily="2" charset="-122"/>
                <a:sym typeface="+mn-ea"/>
              </a:rPr>
              <a:t>委                    员：张昌宋  教    授    （福建师范大学外国语学院）</a:t>
            </a:r>
            <a:endParaRPr lang="zh-CN" altLang="en-US" sz="5800" dirty="0">
              <a:ea typeface="华文新魏" panose="02010800040101010101" pitchFamily="2" charset="-122"/>
            </a:endParaRPr>
          </a:p>
          <a:p>
            <a:pPr marL="349250" lvl="0" indent="-349250" defTabSz="836930">
              <a:lnSpc>
                <a:spcPts val="6500"/>
              </a:lnSpc>
              <a:defRPr/>
            </a:pPr>
            <a:r>
              <a:rPr lang="zh-CN" altLang="en-US" sz="5800" dirty="0">
                <a:ea typeface="华文新魏" panose="02010800040101010101" pitchFamily="2" charset="-122"/>
                <a:sym typeface="+mn-ea"/>
              </a:rPr>
              <a:t>                                邱志芳  副教授    （福建师范大学外国语学院）</a:t>
            </a:r>
            <a:endParaRPr lang="zh-CN" altLang="en-US" sz="5800" dirty="0">
              <a:ea typeface="华文新魏" panose="02010800040101010101" pitchFamily="2" charset="-122"/>
            </a:endParaRPr>
          </a:p>
          <a:p>
            <a:pPr marL="349250" lvl="0" indent="-349250" defTabSz="836930">
              <a:lnSpc>
                <a:spcPts val="6500"/>
              </a:lnSpc>
              <a:defRPr/>
            </a:pPr>
            <a:r>
              <a:rPr lang="zh-CN" altLang="en-US" sz="5800" dirty="0">
                <a:ea typeface="华文新魏" panose="02010800040101010101" pitchFamily="2" charset="-122"/>
                <a:sym typeface="+mn-ea"/>
              </a:rPr>
              <a:t>                                王    峰  副教授    （福建师范大学外国语学院）</a:t>
            </a:r>
            <a:endParaRPr lang="zh-CN" altLang="en-US" sz="5800" dirty="0">
              <a:ea typeface="华文新魏" panose="02010800040101010101" pitchFamily="2" charset="-122"/>
            </a:endParaRPr>
          </a:p>
          <a:p>
            <a:pPr marL="349250" lvl="0" indent="-349250" defTabSz="836930">
              <a:lnSpc>
                <a:spcPts val="6500"/>
              </a:lnSpc>
              <a:defRPr/>
            </a:pPr>
            <a:r>
              <a:rPr lang="zh-CN" altLang="en-US" sz="5800" dirty="0">
                <a:ea typeface="华文新魏" panose="02010800040101010101" pitchFamily="2" charset="-122"/>
                <a:sym typeface="+mn-ea"/>
              </a:rPr>
              <a:t>                                席晓青  教    授    （福建师范大学福清分校）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2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</a:t>
            </a:r>
            <a:r>
              <a:rPr kumimoji="0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“产出导向法”在高中英语词汇教学中的应用研究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生：陈翠平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张昌宋 副教授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3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：贵州省少数民族地区初高中英语教学衔接现状与对策研究 ——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                 以铜仁市三所高中为例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生：王三忠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张昌宋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 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4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：基于语篇分析的高中英语阅读教学模式的应用研究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生：周华丽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邱志芳 副教授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5800" noProof="0" dirty="0" smtClean="0">
              <a:ln>
                <a:noFill/>
              </a:ln>
              <a:effectLst/>
              <a:uLnTx/>
              <a:uFillTx/>
              <a:ea typeface="华文新魏" panose="02010800040101010101" pitchFamily="2" charset="-122"/>
              <a:sym typeface="+mn-ea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答辩委员会主席：尤泽顺  教    授    （福建师范大学外国语学院）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委                    员：张昌宋  教    授    （福建师范大学外国语学院）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                               邱志芳  副教授    （福建师范大学外国语学院）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                               王    峰  副教授    （福建师范大学外国语学院）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                               席晓青  教    授    （福建师范大学福清分校）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                               石    戈  高级教师（福建师范大学附属中学）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5800" noProof="0" dirty="0" smtClean="0">
              <a:ln>
                <a:noFill/>
              </a:ln>
              <a:effectLst/>
              <a:uLnTx/>
              <a:uFillTx/>
              <a:ea typeface="华文新魏" panose="02010800040101010101" pitchFamily="2" charset="-122"/>
              <a:sym typeface="+mn-ea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5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：母语在乡镇高中英语课堂中的应用研究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生：陈媚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王  峰 副教授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6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：Chant 在初中英语课堂教学中的应用研究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生：周明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席晓青 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题  目  </a:t>
            </a:r>
            <a:r>
              <a:rPr kumimoji="0" lang="en-US" altLang="zh-CN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7</a:t>
            </a: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：语料库词块教学法在高中英语写作总复习中的运用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硕 士 生：郑凌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导      师：</a:t>
            </a: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尤泽顺 教授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华文新魏" panose="02010800040101010101" pitchFamily="2" charset="-122"/>
                <a:cs typeface="+mn-cs"/>
              </a:rPr>
              <a:t> 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答辩委员会主席：张昌宋  教    授    （福建师范大学外国语学院）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委                    员：尤泽顺  教    授    （福建师范大学外国语学院）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                               邱志芳  副教授    （福建师范大学外国语学院）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                               王    峰  副教授    （福建师范大学外国语学院）</a:t>
            </a: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                               席晓青  教    授    （福建师范大学福清分校）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5800" noProof="0" dirty="0" smtClean="0">
                <a:ln>
                  <a:noFill/>
                </a:ln>
                <a:effectLst/>
                <a:uLnTx/>
                <a:uFillTx/>
                <a:ea typeface="华文新魏" panose="02010800040101010101" pitchFamily="2" charset="-122"/>
                <a:sym typeface="+mn-ea"/>
              </a:rPr>
              <a:t>                                石    戈  高级教师（福建师范大学附属中学）</a:t>
            </a: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5800" noProof="0" dirty="0" smtClean="0">
              <a:ln>
                <a:noFill/>
              </a:ln>
              <a:effectLst/>
              <a:uLnTx/>
              <a:uFillTx/>
              <a:ea typeface="华文新魏" panose="02010800040101010101" pitchFamily="2" charset="-122"/>
              <a:sym typeface="+mn-ea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5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  <a:p>
            <a:pPr marL="349250" marR="0" lvl="0" indent="-349250" algn="l" defTabSz="836930" rtl="0" eaLnBrk="1" fontAlgn="base" latinLnBrk="0" hangingPunct="1">
              <a:lnSpc>
                <a:spcPts val="6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华文新魏" panose="0201080004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3578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7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3578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7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自定义</PresentationFormat>
  <Paragraphs>49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China</cp:lastModifiedBy>
  <cp:revision>176</cp:revision>
  <dcterms:created xsi:type="dcterms:W3CDTF">2006-12-19T03:41:00Z</dcterms:created>
  <dcterms:modified xsi:type="dcterms:W3CDTF">2020-07-15T02:26:45Z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