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5923875" cy="36725225"/>
  <p:notesSz cx="25099963" cy="35253613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5"/>
  </p:normalViewPr>
  <p:slideViewPr>
    <p:cSldViewPr showGuides="1">
      <p:cViewPr>
        <p:scale>
          <a:sx n="17" d="100"/>
          <a:sy n="17" d="100"/>
        </p:scale>
        <p:origin x="-2874" y="-414"/>
      </p:cViewPr>
      <p:guideLst>
        <p:guide orient="horz" pos="11567"/>
        <p:guide pos="8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44688" y="11409363"/>
            <a:ext cx="22034500" cy="7870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89375" y="20810538"/>
            <a:ext cx="18146713" cy="93853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8794413" y="1471613"/>
            <a:ext cx="5832475" cy="313340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6988" y="1471613"/>
            <a:ext cx="17345025" cy="313340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7875" y="23599775"/>
            <a:ext cx="22034500" cy="72929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47875" y="15565438"/>
            <a:ext cx="22034500" cy="80343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6988" y="8569325"/>
            <a:ext cx="11588750" cy="2423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038138" y="8569325"/>
            <a:ext cx="11588750" cy="2423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988" y="1470025"/>
            <a:ext cx="23331487" cy="6121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6988" y="8220075"/>
            <a:ext cx="11453812" cy="3425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6988" y="11645900"/>
            <a:ext cx="11453812" cy="21159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3168313" y="8220075"/>
            <a:ext cx="11460162" cy="3425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3168313" y="11645900"/>
            <a:ext cx="11460162" cy="21159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988" y="1462088"/>
            <a:ext cx="8528050" cy="622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36188" y="1462088"/>
            <a:ext cx="14492287" cy="313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6988" y="7685088"/>
            <a:ext cx="8528050" cy="2512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1588" y="25707975"/>
            <a:ext cx="15554325" cy="3035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81588" y="3281363"/>
            <a:ext cx="15554325" cy="22034500"/>
          </a:xfrm>
        </p:spPr>
        <p:txBody>
          <a:bodyPr vert="horz" wrap="square" lIns="356912" tIns="178452" rIns="356912" bIns="178452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35782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1588" y="28743275"/>
            <a:ext cx="15554325" cy="4310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296988" y="1471613"/>
            <a:ext cx="23329900" cy="6121400"/>
          </a:xfrm>
          <a:prstGeom prst="rect">
            <a:avLst/>
          </a:prstGeom>
          <a:noFill/>
          <a:ln w="9525">
            <a:noFill/>
          </a:ln>
        </p:spPr>
        <p:txBody>
          <a:bodyPr lIns="356912" tIns="178452" rIns="356912" bIns="178452"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1296988" y="8569325"/>
            <a:ext cx="23329900" cy="24236363"/>
          </a:xfrm>
          <a:prstGeom prst="rect">
            <a:avLst/>
          </a:prstGeom>
          <a:noFill/>
          <a:ln w="9525">
            <a:noFill/>
          </a:ln>
        </p:spPr>
        <p:txBody>
          <a:bodyPr lIns="356912" tIns="178452" rIns="356912" bIns="178452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6988" y="33440688"/>
            <a:ext cx="6048375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56663" y="33440688"/>
            <a:ext cx="8210550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 algn="ctr"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578513" y="33440688"/>
            <a:ext cx="6048375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 algn="r"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339850" indent="-1339850" algn="l" defTabSz="3578225" rtl="0" fontAlgn="base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  <a:ea typeface="+mn-ea"/>
          <a:cs typeface="+mn-cs"/>
        </a:defRPr>
      </a:lvl1pPr>
      <a:lvl2pPr marL="2907030" indent="-1114425" algn="l" defTabSz="3578225" rtl="0" fontAlgn="base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  <a:ea typeface="+mn-ea"/>
        </a:defRPr>
      </a:lvl2pPr>
      <a:lvl3pPr marL="4473575" indent="-895350" algn="l" defTabSz="3578225" rtl="0" fontAlgn="base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  <a:ea typeface="+mn-ea"/>
        </a:defRPr>
      </a:lvl3pPr>
      <a:lvl4pPr marL="6266180" indent="-897255" algn="l" defTabSz="3578225" rtl="0" fontAlgn="base">
        <a:spcBef>
          <a:spcPct val="20000"/>
        </a:spcBef>
        <a:spcAft>
          <a:spcPct val="0"/>
        </a:spcAft>
        <a:buChar char="–"/>
        <a:defRPr sz="7900">
          <a:solidFill>
            <a:schemeClr val="tx1"/>
          </a:solidFill>
          <a:latin typeface="+mn-lt"/>
          <a:ea typeface="+mn-ea"/>
        </a:defRPr>
      </a:lvl4pPr>
      <a:lvl5pPr marL="80505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5pPr>
      <a:lvl6pPr marL="85077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6pPr>
      <a:lvl7pPr marL="89649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7pPr>
      <a:lvl8pPr marL="94221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8pPr>
      <a:lvl9pPr marL="98793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esktop\未标题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25966671" cy="39676981"/>
          </a:xfrm>
          <a:prstGeom prst="rect">
            <a:avLst/>
          </a:prstGeom>
          <a:noFill/>
        </p:spPr>
      </p:pic>
      <p:sp>
        <p:nvSpPr>
          <p:cNvPr id="3307" name="Rectangle 235"/>
          <p:cNvSpPr>
            <a:spLocks noChangeArrowheads="1"/>
          </p:cNvSpPr>
          <p:nvPr/>
        </p:nvSpPr>
        <p:spPr bwMode="auto">
          <a:xfrm>
            <a:off x="618490" y="3269335"/>
            <a:ext cx="25347613" cy="320904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3494" tIns="41733" rIns="83494" bIns="41733" anchor="ctr">
            <a:spAutoFit/>
          </a:bodyPr>
          <a:lstStyle/>
          <a:p>
            <a:pPr marL="349250" marR="0" lvl="0" indent="-349250" algn="ctr" defTabSz="836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外国语学院</a:t>
            </a:r>
            <a:endParaRPr kumimoji="0" lang="en-US" altLang="zh-CN" sz="9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ctr" defTabSz="836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教育硕士 </a:t>
            </a:r>
            <a:r>
              <a:rPr kumimoji="0" lang="en-US" altLang="zh-CN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2020</a:t>
            </a:r>
            <a:r>
              <a:rPr kumimoji="0" lang="zh-CN" alt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届毕业研究生学位论文答辩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1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：基于思辨能力培养的高中英语阅读教学实验研究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生：吴晓笛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师：陈素英 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副教授</a:t>
            </a:r>
            <a:endParaRPr kumimoji="0" lang="en-US" altLang="zh-CN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2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</a:t>
            </a:r>
            <a:r>
              <a:rPr kumimoji="0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中职英语微课设计与应用研究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——以福建L中职校为例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生：张汉英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陈素英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副教授</a:t>
            </a:r>
            <a:endParaRPr lang="en-US" altLang="zh-CN" sz="5800" noProof="0" smtClean="0">
              <a:ln>
                <a:noFill/>
              </a:ln>
              <a:effectLst/>
              <a:uLnTx/>
              <a:uFillTx/>
              <a:ea typeface="华文新魏" panose="02010800040101010101" pitchFamily="2" charset="-122"/>
              <a:sym typeface="+mn-ea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3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：“以学生为中心”教学范式下高中英语学科核心素养培养的再思考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</a:t>
            </a:r>
            <a:r>
              <a:rPr lang="en-US" altLang="zh-CN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—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—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以高三英语词汇教学为例”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士 生：林    瀚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黄清贵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教授</a:t>
            </a:r>
            <a:endParaRPr lang="en-US" altLang="zh-CN" sz="5800" noProof="0" dirty="0" smtClean="0">
              <a:ln>
                <a:noFill/>
              </a:ln>
              <a:effectLst/>
              <a:uLnTx/>
              <a:uFillTx/>
              <a:ea typeface="华文新魏" panose="02010800040101010101" pitchFamily="2" charset="-122"/>
              <a:sym typeface="+mn-ea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4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音标教学对初中生英语词汇习得有效性的研究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</a:t>
            </a:r>
            <a:r>
              <a:rPr lang="en-US" altLang="zh-CN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—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—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以福建师范大学泉州附属中学为例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生：张惠亮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林大津 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 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答辩委员会主席：林大津  教    授 （福建师范大学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外国语学院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委                    员：陈素英  副教授 （福建师范大学外国语学院）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             邓劲雷 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副教授 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（福建师范大学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外国语学院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             李秋梅  副教授 （福建师范大学外国语学院）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              林    艳  正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高级教师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（福建师范大学附属中学）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3578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7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3578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7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147</Words>
  <Application>Microsoft Office PowerPoint</Application>
  <PresentationFormat>自定义</PresentationFormat>
  <Paragraphs>35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China</cp:lastModifiedBy>
  <cp:revision>179</cp:revision>
  <dcterms:created xsi:type="dcterms:W3CDTF">2006-12-19T03:41:00Z</dcterms:created>
  <dcterms:modified xsi:type="dcterms:W3CDTF">2020-07-11T08:00:49Z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